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9840" autoAdjust="0"/>
  </p:normalViewPr>
  <p:slideViewPr>
    <p:cSldViewPr snapToGrid="0">
      <p:cViewPr varScale="1">
        <p:scale>
          <a:sx n="106" d="100"/>
          <a:sy n="106" d="100"/>
        </p:scale>
        <p:origin x="-568"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90431C9E-7A65-41DF-BCAB-EACEA102C172}" type="datetimeFigureOut">
              <a:rPr lang="en-US" smtClean="0"/>
              <a:t>2/8/17</a:t>
            </a:fld>
            <a:endParaRPr lang="en-US"/>
          </a:p>
        </p:txBody>
      </p:sp>
      <p:sp>
        <p:nvSpPr>
          <p:cNvPr id="4" name="Footer Placeholder 3"/>
          <p:cNvSpPr>
            <a:spLocks noGrp="1"/>
          </p:cNvSpPr>
          <p:nvPr>
            <p:ph type="ftr" sz="quarter" idx="2"/>
          </p:nvPr>
        </p:nvSpPr>
        <p:spPr>
          <a:xfrm>
            <a:off x="0" y="9120189"/>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81012"/>
          </a:xfrm>
          <a:prstGeom prst="rect">
            <a:avLst/>
          </a:prstGeom>
        </p:spPr>
        <p:txBody>
          <a:bodyPr vert="horz" lIns="91440" tIns="45720" rIns="91440" bIns="45720" rtlCol="0" anchor="b"/>
          <a:lstStyle>
            <a:lvl1pPr algn="r">
              <a:defRPr sz="1200"/>
            </a:lvl1pPr>
          </a:lstStyle>
          <a:p>
            <a:fld id="{656A4989-EB25-46E5-8674-E0C54286BF2B}" type="slidenum">
              <a:rPr lang="en-US" smtClean="0"/>
              <a:t>‹#›</a:t>
            </a:fld>
            <a:endParaRPr lang="en-US"/>
          </a:p>
        </p:txBody>
      </p:sp>
    </p:spTree>
    <p:extLst>
      <p:ext uri="{BB962C8B-B14F-4D97-AF65-F5344CB8AC3E}">
        <p14:creationId xmlns:p14="http://schemas.microsoft.com/office/powerpoint/2010/main" val="1955732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4F039B7-E01B-484F-B905-F7DD4A8D2FA7}" type="datetimeFigureOut">
              <a:rPr lang="en-US" smtClean="0"/>
              <a:t>2/8/17</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663D45C-223E-4F98-A83E-DAEB4F40FF55}" type="slidenum">
              <a:rPr lang="en-US" smtClean="0"/>
              <a:t>‹#›</a:t>
            </a:fld>
            <a:endParaRPr lang="en-US"/>
          </a:p>
        </p:txBody>
      </p:sp>
    </p:spTree>
    <p:extLst>
      <p:ext uri="{BB962C8B-B14F-4D97-AF65-F5344CB8AC3E}">
        <p14:creationId xmlns:p14="http://schemas.microsoft.com/office/powerpoint/2010/main" val="471513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81880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390163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068043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001440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685563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005108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481427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212527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452871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503375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53647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372" indent="-302066">
              <a:defRPr>
                <a:solidFill>
                  <a:schemeClr val="tx1"/>
                </a:solidFill>
                <a:latin typeface="Calibri" panose="020F0502020204030204" pitchFamily="34" charset="0"/>
                <a:ea typeface="MS PGothic" panose="020B0600070205080204" pitchFamily="34" charset="-128"/>
              </a:defRPr>
            </a:lvl2pPr>
            <a:lvl3pPr marL="1208265" indent="-241653">
              <a:defRPr>
                <a:solidFill>
                  <a:schemeClr val="tx1"/>
                </a:solidFill>
                <a:latin typeface="Calibri" panose="020F0502020204030204" pitchFamily="34" charset="0"/>
                <a:ea typeface="MS PGothic" panose="020B0600070205080204" pitchFamily="34" charset="-128"/>
              </a:defRPr>
            </a:lvl3pPr>
            <a:lvl4pPr marL="1691571" indent="-241653">
              <a:defRPr>
                <a:solidFill>
                  <a:schemeClr val="tx1"/>
                </a:solidFill>
                <a:latin typeface="Calibri" panose="020F0502020204030204" pitchFamily="34" charset="0"/>
                <a:ea typeface="MS PGothic" panose="020B0600070205080204" pitchFamily="34" charset="-128"/>
              </a:defRPr>
            </a:lvl4pPr>
            <a:lvl5pPr marL="2174878" indent="-241653">
              <a:defRPr>
                <a:solidFill>
                  <a:schemeClr val="tx1"/>
                </a:solidFill>
                <a:latin typeface="Calibri" panose="020F0502020204030204"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83306" fontAlgn="base">
              <a:spcBef>
                <a:spcPct val="0"/>
              </a:spcBef>
              <a:spcAft>
                <a:spcPct val="0"/>
              </a:spcAft>
              <a:defRPr/>
            </a:pPr>
            <a:fld id="{B2BBF554-72A3-4E3A-9025-2426915D5E0F}" type="slidenum">
              <a:rPr lang="en-US" altLang="en-US">
                <a:solidFill>
                  <a:srgbClr val="6A3A20"/>
                </a:solidFill>
                <a:latin typeface="Constantia" panose="02030602050306030303" pitchFamily="18" charset="0"/>
                <a:cs typeface="Arial" panose="020B0604020202020204" pitchFamily="34" charset="0"/>
              </a:rPr>
              <a:pPr defTabSz="483306" fontAlgn="base">
                <a:spcBef>
                  <a:spcPct val="0"/>
                </a:spcBef>
                <a:spcAft>
                  <a:spcPct val="0"/>
                </a:spcAft>
                <a:defRPr/>
              </a:pPr>
              <a:t>2</a:t>
            </a:fld>
            <a:endParaRPr lang="en-US" altLang="en-US">
              <a:solidFill>
                <a:srgbClr val="6A3A20"/>
              </a:solidFill>
              <a:latin typeface="Constantia" panose="02030602050306030303" pitchFamily="18" charset="0"/>
              <a:cs typeface="Arial" panose="020B0604020202020204" pitchFamily="34" charset="0"/>
            </a:endParaRPr>
          </a:p>
        </p:txBody>
      </p:sp>
    </p:spTree>
    <p:extLst>
      <p:ext uri="{BB962C8B-B14F-4D97-AF65-F5344CB8AC3E}">
        <p14:creationId xmlns:p14="http://schemas.microsoft.com/office/powerpoint/2010/main" val="4152270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4002844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372" indent="-302066">
              <a:defRPr>
                <a:solidFill>
                  <a:schemeClr val="tx1"/>
                </a:solidFill>
                <a:latin typeface="Calibri" panose="020F0502020204030204" pitchFamily="34" charset="0"/>
                <a:ea typeface="MS PGothic" panose="020B0600070205080204" pitchFamily="34" charset="-128"/>
              </a:defRPr>
            </a:lvl2pPr>
            <a:lvl3pPr marL="1208265" indent="-241653">
              <a:defRPr>
                <a:solidFill>
                  <a:schemeClr val="tx1"/>
                </a:solidFill>
                <a:latin typeface="Calibri" panose="020F0502020204030204" pitchFamily="34" charset="0"/>
                <a:ea typeface="MS PGothic" panose="020B0600070205080204" pitchFamily="34" charset="-128"/>
              </a:defRPr>
            </a:lvl3pPr>
            <a:lvl4pPr marL="1691571" indent="-241653">
              <a:defRPr>
                <a:solidFill>
                  <a:schemeClr val="tx1"/>
                </a:solidFill>
                <a:latin typeface="Calibri" panose="020F0502020204030204" pitchFamily="34" charset="0"/>
                <a:ea typeface="MS PGothic" panose="020B0600070205080204" pitchFamily="34" charset="-128"/>
              </a:defRPr>
            </a:lvl4pPr>
            <a:lvl5pPr marL="2174878" indent="-241653">
              <a:defRPr>
                <a:solidFill>
                  <a:schemeClr val="tx1"/>
                </a:solidFill>
                <a:latin typeface="Calibri" panose="020F0502020204030204"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83306" fontAlgn="base">
              <a:spcBef>
                <a:spcPct val="0"/>
              </a:spcBef>
              <a:spcAft>
                <a:spcPct val="0"/>
              </a:spcAft>
              <a:defRPr/>
            </a:pPr>
            <a:fld id="{7C2D0F4C-7176-492E-A3DD-5F9E6920AB02}" type="slidenum">
              <a:rPr lang="en-US" altLang="en-US">
                <a:solidFill>
                  <a:srgbClr val="6A3A20"/>
                </a:solidFill>
                <a:latin typeface="Constantia" panose="02030602050306030303" pitchFamily="18" charset="0"/>
                <a:cs typeface="Arial" panose="020B0604020202020204" pitchFamily="34" charset="0"/>
              </a:rPr>
              <a:pPr defTabSz="483306" fontAlgn="base">
                <a:spcBef>
                  <a:spcPct val="0"/>
                </a:spcBef>
                <a:spcAft>
                  <a:spcPct val="0"/>
                </a:spcAft>
                <a:defRPr/>
              </a:pPr>
              <a:t>21</a:t>
            </a:fld>
            <a:endParaRPr lang="en-US" altLang="en-US">
              <a:solidFill>
                <a:srgbClr val="6A3A20"/>
              </a:solidFill>
              <a:latin typeface="Constantia" panose="02030602050306030303" pitchFamily="18" charset="0"/>
              <a:cs typeface="Arial" panose="020B0604020202020204" pitchFamily="34" charset="0"/>
            </a:endParaRPr>
          </a:p>
        </p:txBody>
      </p:sp>
    </p:spTree>
    <p:extLst>
      <p:ext uri="{BB962C8B-B14F-4D97-AF65-F5344CB8AC3E}">
        <p14:creationId xmlns:p14="http://schemas.microsoft.com/office/powerpoint/2010/main" val="2007886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xfrm>
            <a:off x="684108" y="4557237"/>
            <a:ext cx="5850467" cy="43922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4866">
              <a:spcBef>
                <a:spcPct val="0"/>
              </a:spcBef>
            </a:pPr>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372" indent="-302066">
              <a:defRPr>
                <a:solidFill>
                  <a:schemeClr val="tx1"/>
                </a:solidFill>
                <a:latin typeface="Calibri" panose="020F0502020204030204" pitchFamily="34" charset="0"/>
                <a:ea typeface="MS PGothic" panose="020B0600070205080204" pitchFamily="34" charset="-128"/>
              </a:defRPr>
            </a:lvl2pPr>
            <a:lvl3pPr marL="1208265" indent="-241653">
              <a:defRPr>
                <a:solidFill>
                  <a:schemeClr val="tx1"/>
                </a:solidFill>
                <a:latin typeface="Calibri" panose="020F0502020204030204" pitchFamily="34" charset="0"/>
                <a:ea typeface="MS PGothic" panose="020B0600070205080204" pitchFamily="34" charset="-128"/>
              </a:defRPr>
            </a:lvl3pPr>
            <a:lvl4pPr marL="1691571" indent="-241653">
              <a:defRPr>
                <a:solidFill>
                  <a:schemeClr val="tx1"/>
                </a:solidFill>
                <a:latin typeface="Calibri" panose="020F0502020204030204" pitchFamily="34" charset="0"/>
                <a:ea typeface="MS PGothic" panose="020B0600070205080204" pitchFamily="34" charset="-128"/>
              </a:defRPr>
            </a:lvl4pPr>
            <a:lvl5pPr marL="2174878" indent="-241653">
              <a:defRPr>
                <a:solidFill>
                  <a:schemeClr val="tx1"/>
                </a:solidFill>
                <a:latin typeface="Calibri" panose="020F0502020204030204"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83306" fontAlgn="base">
              <a:spcBef>
                <a:spcPct val="0"/>
              </a:spcBef>
              <a:spcAft>
                <a:spcPct val="0"/>
              </a:spcAft>
              <a:defRPr/>
            </a:pPr>
            <a:fld id="{EB99C5C4-2A52-425D-94BD-3A797EE3C3FC}" type="slidenum">
              <a:rPr lang="en-US" altLang="en-US">
                <a:solidFill>
                  <a:srgbClr val="6A3A20"/>
                </a:solidFill>
                <a:latin typeface="Constantia" panose="02030602050306030303" pitchFamily="18" charset="0"/>
                <a:cs typeface="Arial" panose="020B0604020202020204" pitchFamily="34" charset="0"/>
              </a:rPr>
              <a:pPr defTabSz="483306" fontAlgn="base">
                <a:spcBef>
                  <a:spcPct val="0"/>
                </a:spcBef>
                <a:spcAft>
                  <a:spcPct val="0"/>
                </a:spcAft>
                <a:defRPr/>
              </a:pPr>
              <a:t>22</a:t>
            </a:fld>
            <a:endParaRPr lang="en-US" altLang="en-US">
              <a:solidFill>
                <a:srgbClr val="6A3A20"/>
              </a:solidFill>
              <a:latin typeface="Constantia" panose="02030602050306030303" pitchFamily="18" charset="0"/>
              <a:cs typeface="Arial" panose="020B0604020202020204" pitchFamily="34" charset="0"/>
            </a:endParaRPr>
          </a:p>
        </p:txBody>
      </p:sp>
    </p:spTree>
    <p:extLst>
      <p:ext uri="{BB962C8B-B14F-4D97-AF65-F5344CB8AC3E}">
        <p14:creationId xmlns:p14="http://schemas.microsoft.com/office/powerpoint/2010/main" val="170798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007535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55806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9464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372" indent="-302066">
              <a:defRPr>
                <a:solidFill>
                  <a:schemeClr val="tx1"/>
                </a:solidFill>
                <a:latin typeface="Calibri" panose="020F0502020204030204" pitchFamily="34" charset="0"/>
                <a:ea typeface="MS PGothic" panose="020B0600070205080204" pitchFamily="34" charset="-128"/>
              </a:defRPr>
            </a:lvl2pPr>
            <a:lvl3pPr marL="1208265" indent="-241653">
              <a:defRPr>
                <a:solidFill>
                  <a:schemeClr val="tx1"/>
                </a:solidFill>
                <a:latin typeface="Calibri" panose="020F0502020204030204" pitchFamily="34" charset="0"/>
                <a:ea typeface="MS PGothic" panose="020B0600070205080204" pitchFamily="34" charset="-128"/>
              </a:defRPr>
            </a:lvl3pPr>
            <a:lvl4pPr marL="1691571" indent="-241653">
              <a:defRPr>
                <a:solidFill>
                  <a:schemeClr val="tx1"/>
                </a:solidFill>
                <a:latin typeface="Calibri" panose="020F0502020204030204" pitchFamily="34" charset="0"/>
                <a:ea typeface="MS PGothic" panose="020B0600070205080204" pitchFamily="34" charset="-128"/>
              </a:defRPr>
            </a:lvl4pPr>
            <a:lvl5pPr marL="2174878" indent="-241653">
              <a:defRPr>
                <a:solidFill>
                  <a:schemeClr val="tx1"/>
                </a:solidFill>
                <a:latin typeface="Calibri" panose="020F0502020204030204"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83306" fontAlgn="base">
              <a:spcBef>
                <a:spcPct val="0"/>
              </a:spcBef>
              <a:spcAft>
                <a:spcPct val="0"/>
              </a:spcAft>
              <a:defRPr/>
            </a:pPr>
            <a:fld id="{74A720A9-AE04-4B74-A50B-2E0BD6275770}" type="slidenum">
              <a:rPr lang="en-US" altLang="en-US">
                <a:solidFill>
                  <a:srgbClr val="000000"/>
                </a:solidFill>
                <a:latin typeface="Constantia" panose="02030602050306030303" pitchFamily="18" charset="0"/>
              </a:rPr>
              <a:pPr defTabSz="483306" fontAlgn="base">
                <a:spcBef>
                  <a:spcPct val="0"/>
                </a:spcBef>
                <a:spcAft>
                  <a:spcPct val="0"/>
                </a:spcAft>
                <a:defRPr/>
              </a:pPr>
              <a:t>27</a:t>
            </a:fld>
            <a:endParaRPr lang="en-US" altLang="en-US">
              <a:solidFill>
                <a:srgbClr val="000000"/>
              </a:solidFill>
              <a:latin typeface="Constantia" panose="02030602050306030303" pitchFamily="18" charset="0"/>
            </a:endParaRPr>
          </a:p>
        </p:txBody>
      </p:sp>
    </p:spTree>
    <p:extLst>
      <p:ext uri="{BB962C8B-B14F-4D97-AF65-F5344CB8AC3E}">
        <p14:creationId xmlns:p14="http://schemas.microsoft.com/office/powerpoint/2010/main" val="962192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372" indent="-302066">
              <a:defRPr>
                <a:solidFill>
                  <a:schemeClr val="tx1"/>
                </a:solidFill>
                <a:latin typeface="Calibri" panose="020F0502020204030204" pitchFamily="34" charset="0"/>
                <a:ea typeface="MS PGothic" panose="020B0600070205080204" pitchFamily="34" charset="-128"/>
              </a:defRPr>
            </a:lvl2pPr>
            <a:lvl3pPr marL="1208265" indent="-241653">
              <a:defRPr>
                <a:solidFill>
                  <a:schemeClr val="tx1"/>
                </a:solidFill>
                <a:latin typeface="Calibri" panose="020F0502020204030204" pitchFamily="34" charset="0"/>
                <a:ea typeface="MS PGothic" panose="020B0600070205080204" pitchFamily="34" charset="-128"/>
              </a:defRPr>
            </a:lvl3pPr>
            <a:lvl4pPr marL="1691571" indent="-241653">
              <a:defRPr>
                <a:solidFill>
                  <a:schemeClr val="tx1"/>
                </a:solidFill>
                <a:latin typeface="Calibri" panose="020F0502020204030204" pitchFamily="34" charset="0"/>
                <a:ea typeface="MS PGothic" panose="020B0600070205080204" pitchFamily="34" charset="-128"/>
              </a:defRPr>
            </a:lvl4pPr>
            <a:lvl5pPr marL="2174878" indent="-241653">
              <a:defRPr>
                <a:solidFill>
                  <a:schemeClr val="tx1"/>
                </a:solidFill>
                <a:latin typeface="Calibri" panose="020F0502020204030204"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83306" fontAlgn="base">
              <a:spcBef>
                <a:spcPct val="0"/>
              </a:spcBef>
              <a:spcAft>
                <a:spcPct val="0"/>
              </a:spcAft>
              <a:defRPr/>
            </a:pPr>
            <a:fld id="{FEDBF7F7-E474-4282-8BD1-04085EECDB72}" type="slidenum">
              <a:rPr lang="en-US" altLang="en-US">
                <a:solidFill>
                  <a:srgbClr val="000000"/>
                </a:solidFill>
                <a:latin typeface="Constantia" panose="02030602050306030303" pitchFamily="18" charset="0"/>
              </a:rPr>
              <a:pPr defTabSz="483306" fontAlgn="base">
                <a:spcBef>
                  <a:spcPct val="0"/>
                </a:spcBef>
                <a:spcAft>
                  <a:spcPct val="0"/>
                </a:spcAft>
                <a:defRPr/>
              </a:pPr>
              <a:t>29</a:t>
            </a:fld>
            <a:endParaRPr lang="en-US" altLang="en-US">
              <a:solidFill>
                <a:srgbClr val="000000"/>
              </a:solidFill>
              <a:latin typeface="Constantia" panose="02030602050306030303" pitchFamily="18" charset="0"/>
            </a:endParaRPr>
          </a:p>
        </p:txBody>
      </p:sp>
    </p:spTree>
    <p:extLst>
      <p:ext uri="{BB962C8B-B14F-4D97-AF65-F5344CB8AC3E}">
        <p14:creationId xmlns:p14="http://schemas.microsoft.com/office/powerpoint/2010/main" val="427565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63D45C-223E-4F98-A83E-DAEB4F40FF55}" type="slidenum">
              <a:rPr lang="en-US" smtClean="0"/>
              <a:t>33</a:t>
            </a:fld>
            <a:endParaRPr lang="en-US"/>
          </a:p>
        </p:txBody>
      </p:sp>
    </p:spTree>
    <p:extLst>
      <p:ext uri="{BB962C8B-B14F-4D97-AF65-F5344CB8AC3E}">
        <p14:creationId xmlns:p14="http://schemas.microsoft.com/office/powerpoint/2010/main" val="3667918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b="1">
                <a:solidFill>
                  <a:srgbClr val="404040"/>
                </a:solidFill>
              </a:rPr>
              <a:t>Reminder:</a:t>
            </a:r>
            <a:r>
              <a:rPr lang="en-US" altLang="en-US" sz="1100">
                <a:solidFill>
                  <a:srgbClr val="404040"/>
                </a:solidFill>
              </a:rPr>
              <a:t>   Accommodation decisions should be made as close as possible to the assessment to account for student’s progress.</a:t>
            </a:r>
          </a:p>
          <a:p>
            <a:pPr eaLnBrk="1" hangingPunct="1">
              <a:spcBef>
                <a:spcPct val="0"/>
              </a:spcBef>
            </a:pPr>
            <a:endParaRPr lang="en-US" altLang="en-US">
              <a:latin typeface="Calibri" panose="020F0502020204030204" pitchFamily="34"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372" indent="-302066">
              <a:defRPr>
                <a:solidFill>
                  <a:schemeClr val="tx1"/>
                </a:solidFill>
                <a:latin typeface="Calibri" panose="020F0502020204030204" pitchFamily="34" charset="0"/>
                <a:ea typeface="MS PGothic" panose="020B0600070205080204" pitchFamily="34" charset="-128"/>
              </a:defRPr>
            </a:lvl2pPr>
            <a:lvl3pPr marL="1208265" indent="-241653">
              <a:defRPr>
                <a:solidFill>
                  <a:schemeClr val="tx1"/>
                </a:solidFill>
                <a:latin typeface="Calibri" panose="020F0502020204030204" pitchFamily="34" charset="0"/>
                <a:ea typeface="MS PGothic" panose="020B0600070205080204" pitchFamily="34" charset="-128"/>
              </a:defRPr>
            </a:lvl3pPr>
            <a:lvl4pPr marL="1691571" indent="-241653">
              <a:defRPr>
                <a:solidFill>
                  <a:schemeClr val="tx1"/>
                </a:solidFill>
                <a:latin typeface="Calibri" panose="020F0502020204030204" pitchFamily="34" charset="0"/>
                <a:ea typeface="MS PGothic" panose="020B0600070205080204" pitchFamily="34" charset="-128"/>
              </a:defRPr>
            </a:lvl4pPr>
            <a:lvl5pPr marL="2174878" indent="-241653">
              <a:defRPr>
                <a:solidFill>
                  <a:schemeClr val="tx1"/>
                </a:solidFill>
                <a:latin typeface="Calibri" panose="020F0502020204030204"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83306" fontAlgn="base">
              <a:spcBef>
                <a:spcPct val="0"/>
              </a:spcBef>
              <a:spcAft>
                <a:spcPct val="0"/>
              </a:spcAft>
              <a:defRPr/>
            </a:pPr>
            <a:fld id="{6DFEADA9-6CE6-4EEA-9CB5-1A3506AE86C5}" type="slidenum">
              <a:rPr lang="en-US" altLang="en-US">
                <a:solidFill>
                  <a:srgbClr val="6A3A20"/>
                </a:solidFill>
              </a:rPr>
              <a:pPr defTabSz="483306" fontAlgn="base">
                <a:spcBef>
                  <a:spcPct val="0"/>
                </a:spcBef>
                <a:spcAft>
                  <a:spcPct val="0"/>
                </a:spcAft>
                <a:defRPr/>
              </a:pPr>
              <a:t>38</a:t>
            </a:fld>
            <a:endParaRPr lang="en-US" altLang="en-US">
              <a:solidFill>
                <a:srgbClr val="6A3A20"/>
              </a:solidFill>
            </a:endParaRPr>
          </a:p>
        </p:txBody>
      </p:sp>
    </p:spTree>
    <p:extLst>
      <p:ext uri="{BB962C8B-B14F-4D97-AF65-F5344CB8AC3E}">
        <p14:creationId xmlns:p14="http://schemas.microsoft.com/office/powerpoint/2010/main" val="1609661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357270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372" indent="-302066">
              <a:defRPr>
                <a:solidFill>
                  <a:schemeClr val="tx1"/>
                </a:solidFill>
                <a:latin typeface="Calibri" panose="020F0502020204030204" pitchFamily="34" charset="0"/>
                <a:ea typeface="MS PGothic" panose="020B0600070205080204" pitchFamily="34" charset="-128"/>
              </a:defRPr>
            </a:lvl2pPr>
            <a:lvl3pPr marL="1208265" indent="-241653">
              <a:defRPr>
                <a:solidFill>
                  <a:schemeClr val="tx1"/>
                </a:solidFill>
                <a:latin typeface="Calibri" panose="020F0502020204030204" pitchFamily="34" charset="0"/>
                <a:ea typeface="MS PGothic" panose="020B0600070205080204" pitchFamily="34" charset="-128"/>
              </a:defRPr>
            </a:lvl3pPr>
            <a:lvl4pPr marL="1691571" indent="-241653">
              <a:defRPr>
                <a:solidFill>
                  <a:schemeClr val="tx1"/>
                </a:solidFill>
                <a:latin typeface="Calibri" panose="020F0502020204030204" pitchFamily="34" charset="0"/>
                <a:ea typeface="MS PGothic" panose="020B0600070205080204" pitchFamily="34" charset="-128"/>
              </a:defRPr>
            </a:lvl4pPr>
            <a:lvl5pPr marL="2174878" indent="-241653">
              <a:defRPr>
                <a:solidFill>
                  <a:schemeClr val="tx1"/>
                </a:solidFill>
                <a:latin typeface="Calibri" panose="020F0502020204030204"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83306" fontAlgn="base">
              <a:spcBef>
                <a:spcPct val="0"/>
              </a:spcBef>
              <a:spcAft>
                <a:spcPct val="0"/>
              </a:spcAft>
              <a:defRPr/>
            </a:pPr>
            <a:fld id="{FCAED674-1111-4943-BA5F-A9A8776BE2C3}" type="slidenum">
              <a:rPr lang="en-US" altLang="en-US">
                <a:solidFill>
                  <a:srgbClr val="000000"/>
                </a:solidFill>
                <a:latin typeface="Constantia" panose="02030602050306030303" pitchFamily="18" charset="0"/>
              </a:rPr>
              <a:pPr defTabSz="483306" fontAlgn="base">
                <a:spcBef>
                  <a:spcPct val="0"/>
                </a:spcBef>
                <a:spcAft>
                  <a:spcPct val="0"/>
                </a:spcAft>
                <a:defRPr/>
              </a:pPr>
              <a:t>40</a:t>
            </a:fld>
            <a:endParaRPr lang="en-US" altLang="en-US">
              <a:solidFill>
                <a:srgbClr val="000000"/>
              </a:solidFill>
              <a:latin typeface="Constantia" panose="02030602050306030303" pitchFamily="18" charset="0"/>
            </a:endParaRPr>
          </a:p>
        </p:txBody>
      </p:sp>
    </p:spTree>
    <p:extLst>
      <p:ext uri="{BB962C8B-B14F-4D97-AF65-F5344CB8AC3E}">
        <p14:creationId xmlns:p14="http://schemas.microsoft.com/office/powerpoint/2010/main" val="3609291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372" indent="-302066">
              <a:defRPr>
                <a:solidFill>
                  <a:schemeClr val="tx1"/>
                </a:solidFill>
                <a:latin typeface="Calibri" panose="020F0502020204030204" pitchFamily="34" charset="0"/>
                <a:ea typeface="MS PGothic" panose="020B0600070205080204" pitchFamily="34" charset="-128"/>
              </a:defRPr>
            </a:lvl2pPr>
            <a:lvl3pPr marL="1208265" indent="-241653">
              <a:defRPr>
                <a:solidFill>
                  <a:schemeClr val="tx1"/>
                </a:solidFill>
                <a:latin typeface="Calibri" panose="020F0502020204030204" pitchFamily="34" charset="0"/>
                <a:ea typeface="MS PGothic" panose="020B0600070205080204" pitchFamily="34" charset="-128"/>
              </a:defRPr>
            </a:lvl3pPr>
            <a:lvl4pPr marL="1691571" indent="-241653">
              <a:defRPr>
                <a:solidFill>
                  <a:schemeClr val="tx1"/>
                </a:solidFill>
                <a:latin typeface="Calibri" panose="020F0502020204030204" pitchFamily="34" charset="0"/>
                <a:ea typeface="MS PGothic" panose="020B0600070205080204" pitchFamily="34" charset="-128"/>
              </a:defRPr>
            </a:lvl4pPr>
            <a:lvl5pPr marL="2174878" indent="-241653">
              <a:defRPr>
                <a:solidFill>
                  <a:schemeClr val="tx1"/>
                </a:solidFill>
                <a:latin typeface="Calibri" panose="020F0502020204030204"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83306" fontAlgn="base">
              <a:spcBef>
                <a:spcPct val="0"/>
              </a:spcBef>
              <a:spcAft>
                <a:spcPct val="0"/>
              </a:spcAft>
              <a:defRPr/>
            </a:pPr>
            <a:fld id="{7DAA2AAC-A514-405A-8B09-AD98101ACD5E}" type="slidenum">
              <a:rPr lang="en-US" altLang="en-US">
                <a:solidFill>
                  <a:srgbClr val="000000"/>
                </a:solidFill>
                <a:latin typeface="Constantia" panose="02030602050306030303" pitchFamily="18" charset="0"/>
              </a:rPr>
              <a:pPr defTabSz="483306" fontAlgn="base">
                <a:spcBef>
                  <a:spcPct val="0"/>
                </a:spcBef>
                <a:spcAft>
                  <a:spcPct val="0"/>
                </a:spcAft>
                <a:defRPr/>
              </a:pPr>
              <a:t>41</a:t>
            </a:fld>
            <a:endParaRPr lang="en-US" altLang="en-US">
              <a:solidFill>
                <a:srgbClr val="000000"/>
              </a:solidFill>
              <a:latin typeface="Constantia" panose="02030602050306030303" pitchFamily="18" charset="0"/>
            </a:endParaRPr>
          </a:p>
        </p:txBody>
      </p:sp>
    </p:spTree>
    <p:extLst>
      <p:ext uri="{BB962C8B-B14F-4D97-AF65-F5344CB8AC3E}">
        <p14:creationId xmlns:p14="http://schemas.microsoft.com/office/powerpoint/2010/main" val="2390522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826404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566350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686517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372" indent="-302066">
              <a:defRPr>
                <a:solidFill>
                  <a:schemeClr val="tx1"/>
                </a:solidFill>
                <a:latin typeface="Calibri" panose="020F0502020204030204" pitchFamily="34" charset="0"/>
                <a:ea typeface="MS PGothic" panose="020B0600070205080204" pitchFamily="34" charset="-128"/>
              </a:defRPr>
            </a:lvl2pPr>
            <a:lvl3pPr marL="1208265" indent="-241653">
              <a:defRPr>
                <a:solidFill>
                  <a:schemeClr val="tx1"/>
                </a:solidFill>
                <a:latin typeface="Calibri" panose="020F0502020204030204" pitchFamily="34" charset="0"/>
                <a:ea typeface="MS PGothic" panose="020B0600070205080204" pitchFamily="34" charset="-128"/>
              </a:defRPr>
            </a:lvl3pPr>
            <a:lvl4pPr marL="1691571" indent="-241653">
              <a:defRPr>
                <a:solidFill>
                  <a:schemeClr val="tx1"/>
                </a:solidFill>
                <a:latin typeface="Calibri" panose="020F0502020204030204" pitchFamily="34" charset="0"/>
                <a:ea typeface="MS PGothic" panose="020B0600070205080204" pitchFamily="34" charset="-128"/>
              </a:defRPr>
            </a:lvl4pPr>
            <a:lvl5pPr marL="2174878" indent="-241653">
              <a:defRPr>
                <a:solidFill>
                  <a:schemeClr val="tx1"/>
                </a:solidFill>
                <a:latin typeface="Calibri" panose="020F0502020204030204"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83306" fontAlgn="base">
              <a:spcBef>
                <a:spcPct val="0"/>
              </a:spcBef>
              <a:spcAft>
                <a:spcPct val="0"/>
              </a:spcAft>
              <a:defRPr/>
            </a:pPr>
            <a:fld id="{A6948D7E-40A9-4497-9F0C-024CBE49C7D9}" type="slidenum">
              <a:rPr lang="en-US" altLang="en-US">
                <a:solidFill>
                  <a:srgbClr val="6A3A20"/>
                </a:solidFill>
                <a:latin typeface="Constantia" panose="02030602050306030303" pitchFamily="18" charset="0"/>
                <a:cs typeface="Arial" panose="020B0604020202020204" pitchFamily="34" charset="0"/>
              </a:rPr>
              <a:pPr defTabSz="483306" fontAlgn="base">
                <a:spcBef>
                  <a:spcPct val="0"/>
                </a:spcBef>
                <a:spcAft>
                  <a:spcPct val="0"/>
                </a:spcAft>
                <a:defRPr/>
              </a:pPr>
              <a:t>46</a:t>
            </a:fld>
            <a:endParaRPr lang="en-US" altLang="en-US">
              <a:solidFill>
                <a:srgbClr val="6A3A20"/>
              </a:solidFill>
              <a:latin typeface="Constantia" panose="02030602050306030303" pitchFamily="18" charset="0"/>
              <a:cs typeface="Arial" panose="020B0604020202020204" pitchFamily="34" charset="0"/>
            </a:endParaRPr>
          </a:p>
        </p:txBody>
      </p:sp>
    </p:spTree>
    <p:extLst>
      <p:ext uri="{BB962C8B-B14F-4D97-AF65-F5344CB8AC3E}">
        <p14:creationId xmlns:p14="http://schemas.microsoft.com/office/powerpoint/2010/main" val="276749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298763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859491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solidFill>
                  <a:schemeClr val="bg1"/>
                </a:solidFill>
                <a:cs typeface="Arial" panose="020B0604020202020204" pitchFamily="34" charset="0"/>
              </a:rPr>
              <a:t>Why this provision?</a:t>
            </a:r>
            <a:r>
              <a:rPr lang="en-US" altLang="en-US">
                <a:solidFill>
                  <a:schemeClr val="bg1"/>
                </a:solidFill>
                <a:cs typeface="Arial" panose="020B0604020202020204" pitchFamily="34" charset="0"/>
              </a:rPr>
              <a:t> In English I and ESOL I courses, these students may require substantial instructional scaffolding and linguistic adaptation not feasible on standardized language arts assessments.</a:t>
            </a:r>
          </a:p>
          <a:p>
            <a:pPr eaLnBrk="1" hangingPunct="1"/>
            <a:endParaRPr lang="en-US" altLang="en-US"/>
          </a:p>
        </p:txBody>
      </p:sp>
    </p:spTree>
    <p:extLst>
      <p:ext uri="{BB962C8B-B14F-4D97-AF65-F5344CB8AC3E}">
        <p14:creationId xmlns:p14="http://schemas.microsoft.com/office/powerpoint/2010/main" val="28569318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p:cNvSpPr>
          <p:nvPr>
            <p:ph type="body" idx="1"/>
          </p:nvPr>
        </p:nvSpPr>
        <p:spPr bwMode="auto"/>
        <p:txBody>
          <a:bodyPr wrap="square" numCol="1" anchor="t" anchorCtr="0" compatLnSpc="1">
            <a:prstTxWarp prst="textNoShape">
              <a:avLst/>
            </a:prstTxWarp>
          </a:bodyPr>
          <a:lstStyle/>
          <a:p>
            <a:pPr>
              <a:defRPr/>
            </a:pPr>
            <a:r>
              <a:rPr lang="en-US" b="1" dirty="0">
                <a:solidFill>
                  <a:schemeClr val="bg1"/>
                </a:solidFill>
                <a:latin typeface="Arial" pitchFamily="34" charset="0"/>
                <a:ea typeface="+mn-ea"/>
                <a:cs typeface="Arial" pitchFamily="34" charset="0"/>
              </a:rPr>
              <a:t>NOTE: </a:t>
            </a:r>
          </a:p>
          <a:p>
            <a:pPr marL="362480" indent="-362480">
              <a:buFont typeface="Arial" panose="020B0604020202020204" pitchFamily="34" charset="0"/>
              <a:buChar char="•"/>
              <a:defRPr/>
            </a:pPr>
            <a:r>
              <a:rPr lang="en-US" b="1" dirty="0">
                <a:solidFill>
                  <a:schemeClr val="bg1"/>
                </a:solidFill>
                <a:latin typeface="Arial" pitchFamily="34" charset="0"/>
                <a:ea typeface="+mn-ea"/>
                <a:cs typeface="Arial" pitchFamily="34" charset="0"/>
              </a:rPr>
              <a:t>Students are not exempt from testing while in the course. </a:t>
            </a:r>
          </a:p>
          <a:p>
            <a:pPr marL="362480" indent="-362480">
              <a:buFont typeface="Arial" panose="020B0604020202020204" pitchFamily="34" charset="0"/>
              <a:buChar char="•"/>
              <a:defRPr/>
            </a:pPr>
            <a:r>
              <a:rPr lang="en-US" b="1" dirty="0">
                <a:solidFill>
                  <a:schemeClr val="bg1"/>
                </a:solidFill>
                <a:latin typeface="Arial" pitchFamily="34" charset="0"/>
                <a:ea typeface="+mn-ea"/>
                <a:cs typeface="Arial" pitchFamily="34" charset="0"/>
              </a:rPr>
              <a:t>Provision does not apply to English II.</a:t>
            </a:r>
          </a:p>
          <a:p>
            <a:pPr marL="362480" indent="-362480">
              <a:buFont typeface="Arial" panose="020B0604020202020204" pitchFamily="34" charset="0"/>
              <a:buChar char="•"/>
              <a:defRPr/>
            </a:pPr>
            <a:r>
              <a:rPr lang="en-US" b="1" dirty="0">
                <a:solidFill>
                  <a:schemeClr val="bg1"/>
                </a:solidFill>
                <a:latin typeface="Arial" pitchFamily="34" charset="0"/>
                <a:ea typeface="+mn-ea"/>
                <a:cs typeface="Arial" pitchFamily="34" charset="0"/>
              </a:rPr>
              <a:t>This provision is not tied to any particular graduation plan.</a:t>
            </a:r>
          </a:p>
        </p:txBody>
      </p:sp>
    </p:spTree>
    <p:extLst>
      <p:ext uri="{BB962C8B-B14F-4D97-AF65-F5344CB8AC3E}">
        <p14:creationId xmlns:p14="http://schemas.microsoft.com/office/powerpoint/2010/main" val="51483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372" indent="-302066">
              <a:defRPr>
                <a:solidFill>
                  <a:schemeClr val="tx1"/>
                </a:solidFill>
                <a:latin typeface="Calibri" panose="020F0502020204030204" pitchFamily="34" charset="0"/>
                <a:ea typeface="MS PGothic" panose="020B0600070205080204" pitchFamily="34" charset="-128"/>
              </a:defRPr>
            </a:lvl2pPr>
            <a:lvl3pPr marL="1208265" indent="-241653">
              <a:defRPr>
                <a:solidFill>
                  <a:schemeClr val="tx1"/>
                </a:solidFill>
                <a:latin typeface="Calibri" panose="020F0502020204030204" pitchFamily="34" charset="0"/>
                <a:ea typeface="MS PGothic" panose="020B0600070205080204" pitchFamily="34" charset="-128"/>
              </a:defRPr>
            </a:lvl3pPr>
            <a:lvl4pPr marL="1691571" indent="-241653">
              <a:defRPr>
                <a:solidFill>
                  <a:schemeClr val="tx1"/>
                </a:solidFill>
                <a:latin typeface="Calibri" panose="020F0502020204030204" pitchFamily="34" charset="0"/>
                <a:ea typeface="MS PGothic" panose="020B0600070205080204" pitchFamily="34" charset="-128"/>
              </a:defRPr>
            </a:lvl4pPr>
            <a:lvl5pPr marL="2174878" indent="-241653">
              <a:defRPr>
                <a:solidFill>
                  <a:schemeClr val="tx1"/>
                </a:solidFill>
                <a:latin typeface="Calibri" panose="020F0502020204030204"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83306" fontAlgn="base">
              <a:spcBef>
                <a:spcPct val="0"/>
              </a:spcBef>
              <a:spcAft>
                <a:spcPct val="0"/>
              </a:spcAft>
              <a:defRPr/>
            </a:pPr>
            <a:fld id="{B21C7F32-F3A7-4446-8C39-34D25797DD11}" type="slidenum">
              <a:rPr lang="en-US" altLang="en-US">
                <a:solidFill>
                  <a:srgbClr val="6A3A20"/>
                </a:solidFill>
                <a:latin typeface="Constantia" panose="02030602050306030303" pitchFamily="18" charset="0"/>
                <a:cs typeface="Arial" panose="020B0604020202020204" pitchFamily="34" charset="0"/>
              </a:rPr>
              <a:pPr defTabSz="483306" fontAlgn="base">
                <a:spcBef>
                  <a:spcPct val="0"/>
                </a:spcBef>
                <a:spcAft>
                  <a:spcPct val="0"/>
                </a:spcAft>
                <a:defRPr/>
              </a:pPr>
              <a:t>4</a:t>
            </a:fld>
            <a:endParaRPr lang="en-US" altLang="en-US">
              <a:solidFill>
                <a:srgbClr val="6A3A20"/>
              </a:solidFill>
              <a:latin typeface="Constantia" panose="02030602050306030303" pitchFamily="18" charset="0"/>
              <a:cs typeface="Arial" panose="020B0604020202020204" pitchFamily="34" charset="0"/>
            </a:endParaRPr>
          </a:p>
        </p:txBody>
      </p:sp>
    </p:spTree>
    <p:extLst>
      <p:ext uri="{BB962C8B-B14F-4D97-AF65-F5344CB8AC3E}">
        <p14:creationId xmlns:p14="http://schemas.microsoft.com/office/powerpoint/2010/main" val="27398915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694514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372" indent="-302066">
              <a:defRPr>
                <a:solidFill>
                  <a:schemeClr val="tx1"/>
                </a:solidFill>
                <a:latin typeface="Calibri" panose="020F0502020204030204" pitchFamily="34" charset="0"/>
                <a:ea typeface="MS PGothic" panose="020B0600070205080204" pitchFamily="34" charset="-128"/>
              </a:defRPr>
            </a:lvl2pPr>
            <a:lvl3pPr marL="1208265" indent="-241653">
              <a:defRPr>
                <a:solidFill>
                  <a:schemeClr val="tx1"/>
                </a:solidFill>
                <a:latin typeface="Calibri" panose="020F0502020204030204" pitchFamily="34" charset="0"/>
                <a:ea typeface="MS PGothic" panose="020B0600070205080204" pitchFamily="34" charset="-128"/>
              </a:defRPr>
            </a:lvl3pPr>
            <a:lvl4pPr marL="1691571" indent="-241653">
              <a:defRPr>
                <a:solidFill>
                  <a:schemeClr val="tx1"/>
                </a:solidFill>
                <a:latin typeface="Calibri" panose="020F0502020204030204" pitchFamily="34" charset="0"/>
                <a:ea typeface="MS PGothic" panose="020B0600070205080204" pitchFamily="34" charset="-128"/>
              </a:defRPr>
            </a:lvl4pPr>
            <a:lvl5pPr marL="2174878" indent="-241653">
              <a:defRPr>
                <a:solidFill>
                  <a:schemeClr val="tx1"/>
                </a:solidFill>
                <a:latin typeface="Calibri" panose="020F0502020204030204" pitchFamily="34"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83306" fontAlgn="base">
              <a:spcBef>
                <a:spcPct val="0"/>
              </a:spcBef>
              <a:spcAft>
                <a:spcPct val="0"/>
              </a:spcAft>
              <a:defRPr/>
            </a:pPr>
            <a:fld id="{99BDD8C9-C1DD-4F24-A888-678F153582AB}" type="slidenum">
              <a:rPr lang="en-US" altLang="en-US">
                <a:solidFill>
                  <a:srgbClr val="000000"/>
                </a:solidFill>
                <a:latin typeface="Constantia" panose="02030602050306030303" pitchFamily="18" charset="0"/>
              </a:rPr>
              <a:pPr defTabSz="483306" fontAlgn="base">
                <a:spcBef>
                  <a:spcPct val="0"/>
                </a:spcBef>
                <a:spcAft>
                  <a:spcPct val="0"/>
                </a:spcAft>
                <a:defRPr/>
              </a:pPr>
              <a:t>52</a:t>
            </a:fld>
            <a:endParaRPr lang="en-US" altLang="en-US">
              <a:solidFill>
                <a:srgbClr val="000000"/>
              </a:solidFill>
              <a:latin typeface="Constantia" panose="02030602050306030303" pitchFamily="18" charset="0"/>
            </a:endParaRPr>
          </a:p>
        </p:txBody>
      </p:sp>
    </p:spTree>
    <p:extLst>
      <p:ext uri="{BB962C8B-B14F-4D97-AF65-F5344CB8AC3E}">
        <p14:creationId xmlns:p14="http://schemas.microsoft.com/office/powerpoint/2010/main" val="1873130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404914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56636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195070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393433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955125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009029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3176" y="6400800"/>
            <a:ext cx="1218882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403" y="4343400"/>
            <a:ext cx="987523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7998"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smtClean="0"/>
            </a:lvl1pPr>
          </a:lstStyle>
          <a:p>
            <a:pPr>
              <a:defRPr/>
            </a:pPr>
            <a:fld id="{EC22BBA4-0DBF-4826-80E0-C065933213DA}" type="datetime1">
              <a:rPr lang="en-US" altLang="en-US" smtClean="0"/>
              <a:t>2/8/17</a:t>
            </a:fld>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t>TEA Spring 2017 ELL Assessment Update</a:t>
            </a:r>
          </a:p>
        </p:txBody>
      </p:sp>
      <p:sp>
        <p:nvSpPr>
          <p:cNvPr id="9" name="Slide Number Placeholder 5"/>
          <p:cNvSpPr>
            <a:spLocks noGrp="1"/>
          </p:cNvSpPr>
          <p:nvPr>
            <p:ph type="sldNum" sz="quarter" idx="12"/>
          </p:nvPr>
        </p:nvSpPr>
        <p:spPr/>
        <p:txBody>
          <a:bodyPr/>
          <a:lstStyle>
            <a:lvl1pPr>
              <a:defRPr/>
            </a:lvl1pPr>
          </a:lstStyle>
          <a:p>
            <a:pPr>
              <a:defRPr/>
            </a:pPr>
            <a:fld id="{C8D056C7-F808-46E9-B537-335DE4231628}" type="slidenum">
              <a:rPr lang="en-US" altLang="en-US"/>
              <a:pPr>
                <a:defRPr/>
              </a:pPr>
              <a:t>‹#›</a:t>
            </a:fld>
            <a:endParaRPr lang="en-US" altLang="en-US"/>
          </a:p>
        </p:txBody>
      </p:sp>
    </p:spTree>
    <p:extLst>
      <p:ext uri="{BB962C8B-B14F-4D97-AF65-F5344CB8AC3E}">
        <p14:creationId xmlns:p14="http://schemas.microsoft.com/office/powerpoint/2010/main" val="2688843766"/>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5C75178-9093-41DF-BA5A-18F2521CCC40}" type="datetime1">
              <a:rPr lang="en-US" altLang="en-US" smtClean="0"/>
              <a:t>2/8/17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TEA Spring 2017 ELL Assessment Update</a:t>
            </a:r>
          </a:p>
        </p:txBody>
      </p:sp>
      <p:sp>
        <p:nvSpPr>
          <p:cNvPr id="6" name="Slide Number Placeholder 5"/>
          <p:cNvSpPr>
            <a:spLocks noGrp="1"/>
          </p:cNvSpPr>
          <p:nvPr>
            <p:ph type="sldNum" sz="quarter" idx="12"/>
          </p:nvPr>
        </p:nvSpPr>
        <p:spPr/>
        <p:txBody>
          <a:bodyPr/>
          <a:lstStyle>
            <a:lvl1pPr>
              <a:defRPr/>
            </a:lvl1pPr>
          </a:lstStyle>
          <a:p>
            <a:pPr>
              <a:defRPr/>
            </a:pPr>
            <a:fld id="{7AD7E046-5034-40A9-8DA6-B0EE4302B156}" type="slidenum">
              <a:rPr lang="en-US" altLang="en-US"/>
              <a:pPr>
                <a:defRPr/>
              </a:pPr>
              <a:t>‹#›</a:t>
            </a:fld>
            <a:endParaRPr lang="en-US" altLang="en-US"/>
          </a:p>
        </p:txBody>
      </p:sp>
    </p:spTree>
    <p:extLst>
      <p:ext uri="{BB962C8B-B14F-4D97-AF65-F5344CB8AC3E}">
        <p14:creationId xmlns:p14="http://schemas.microsoft.com/office/powerpoint/2010/main" val="3600464789"/>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6" y="6400800"/>
            <a:ext cx="1218882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smtClean="0"/>
            </a:lvl1pPr>
          </a:lstStyle>
          <a:p>
            <a:pPr>
              <a:defRPr/>
            </a:pPr>
            <a:fld id="{AB57D750-9DE9-4138-96C3-3C48613F4C86}" type="datetime1">
              <a:rPr lang="en-US" altLang="en-US" smtClean="0"/>
              <a:t>2/8/17</a:t>
            </a:fld>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a:t>TEA Spring 2017 ELL Assessment Update</a:t>
            </a:r>
          </a:p>
        </p:txBody>
      </p:sp>
      <p:sp>
        <p:nvSpPr>
          <p:cNvPr id="8" name="Slide Number Placeholder 5"/>
          <p:cNvSpPr>
            <a:spLocks noGrp="1"/>
          </p:cNvSpPr>
          <p:nvPr>
            <p:ph type="sldNum" sz="quarter" idx="12"/>
          </p:nvPr>
        </p:nvSpPr>
        <p:spPr/>
        <p:txBody>
          <a:bodyPr/>
          <a:lstStyle>
            <a:lvl1pPr>
              <a:defRPr/>
            </a:lvl1pPr>
          </a:lstStyle>
          <a:p>
            <a:pPr>
              <a:defRPr/>
            </a:pPr>
            <a:fld id="{DEB55742-F1D3-4487-95B4-47E072E9FD52}" type="slidenum">
              <a:rPr lang="en-US" altLang="en-US"/>
              <a:pPr>
                <a:defRPr/>
              </a:pPr>
              <a:t>‹#›</a:t>
            </a:fld>
            <a:endParaRPr lang="en-US" altLang="en-US"/>
          </a:p>
        </p:txBody>
      </p:sp>
    </p:spTree>
    <p:extLst>
      <p:ext uri="{BB962C8B-B14F-4D97-AF65-F5344CB8AC3E}">
        <p14:creationId xmlns:p14="http://schemas.microsoft.com/office/powerpoint/2010/main" val="1152368642"/>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AF1EC1C-B41E-494F-BD31-3D166A363B32}" type="datetime1">
              <a:rPr lang="en-US" altLang="en-US" smtClean="0"/>
              <a:t>2/8/17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TEA Spring 2017 ELL Assessment Update</a:t>
            </a:r>
          </a:p>
        </p:txBody>
      </p:sp>
      <p:sp>
        <p:nvSpPr>
          <p:cNvPr id="6" name="Slide Number Placeholder 5"/>
          <p:cNvSpPr>
            <a:spLocks noGrp="1"/>
          </p:cNvSpPr>
          <p:nvPr>
            <p:ph type="sldNum" sz="quarter" idx="12"/>
          </p:nvPr>
        </p:nvSpPr>
        <p:spPr/>
        <p:txBody>
          <a:bodyPr/>
          <a:lstStyle>
            <a:lvl1pPr>
              <a:defRPr/>
            </a:lvl1pPr>
          </a:lstStyle>
          <a:p>
            <a:pPr>
              <a:defRPr/>
            </a:pPr>
            <a:fld id="{CDB487C8-F62D-4054-93BF-87022DB400A2}" type="slidenum">
              <a:rPr lang="en-US" altLang="en-US"/>
              <a:pPr>
                <a:defRPr/>
              </a:pPr>
              <a:t>‹#›</a:t>
            </a:fld>
            <a:endParaRPr lang="en-US" altLang="en-US"/>
          </a:p>
        </p:txBody>
      </p:sp>
    </p:spTree>
    <p:extLst>
      <p:ext uri="{BB962C8B-B14F-4D97-AF65-F5344CB8AC3E}">
        <p14:creationId xmlns:p14="http://schemas.microsoft.com/office/powerpoint/2010/main" val="1555840512"/>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3176" y="6400800"/>
            <a:ext cx="1218882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403" y="4343400"/>
            <a:ext cx="987523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799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p:txBody>
          <a:bodyPr/>
          <a:lstStyle>
            <a:lvl1pPr>
              <a:defRPr smtClean="0"/>
            </a:lvl1pPr>
          </a:lstStyle>
          <a:p>
            <a:pPr>
              <a:defRPr/>
            </a:pPr>
            <a:fld id="{054ECDC2-8DD5-47BE-A8A1-8C5E23ABA3ED}" type="datetime1">
              <a:rPr lang="en-US" altLang="en-US" smtClean="0"/>
              <a:t>2/8/17</a:t>
            </a:fld>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t>TEA Spring 2017 ELL Assessment Update</a:t>
            </a:r>
          </a:p>
        </p:txBody>
      </p:sp>
      <p:sp>
        <p:nvSpPr>
          <p:cNvPr id="9" name="Slide Number Placeholder 5"/>
          <p:cNvSpPr>
            <a:spLocks noGrp="1"/>
          </p:cNvSpPr>
          <p:nvPr>
            <p:ph type="sldNum" sz="quarter" idx="12"/>
          </p:nvPr>
        </p:nvSpPr>
        <p:spPr/>
        <p:txBody>
          <a:bodyPr/>
          <a:lstStyle>
            <a:lvl1pPr>
              <a:defRPr/>
            </a:lvl1pPr>
          </a:lstStyle>
          <a:p>
            <a:pPr>
              <a:defRPr/>
            </a:pPr>
            <a:fld id="{EA87CC78-1272-4710-8C98-AD4DCD274A92}" type="slidenum">
              <a:rPr lang="en-US" altLang="en-US"/>
              <a:pPr>
                <a:defRPr/>
              </a:pPr>
              <a:t>‹#›</a:t>
            </a:fld>
            <a:endParaRPr lang="en-US" altLang="en-US"/>
          </a:p>
        </p:txBody>
      </p:sp>
    </p:spTree>
    <p:extLst>
      <p:ext uri="{BB962C8B-B14F-4D97-AF65-F5344CB8AC3E}">
        <p14:creationId xmlns:p14="http://schemas.microsoft.com/office/powerpoint/2010/main" val="689561995"/>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4E1D950-68FD-42AE-8C41-713E4004F356}" type="datetime1">
              <a:rPr lang="en-US" altLang="en-US" smtClean="0"/>
              <a:t>2/8/17</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TEA Spring 2017 ELL Assessment Update</a:t>
            </a:r>
          </a:p>
        </p:txBody>
      </p:sp>
      <p:sp>
        <p:nvSpPr>
          <p:cNvPr id="7" name="Slide Number Placeholder 5"/>
          <p:cNvSpPr>
            <a:spLocks noGrp="1"/>
          </p:cNvSpPr>
          <p:nvPr>
            <p:ph type="sldNum" sz="quarter" idx="12"/>
          </p:nvPr>
        </p:nvSpPr>
        <p:spPr/>
        <p:txBody>
          <a:bodyPr/>
          <a:lstStyle>
            <a:lvl1pPr>
              <a:defRPr/>
            </a:lvl1pPr>
          </a:lstStyle>
          <a:p>
            <a:pPr>
              <a:defRPr/>
            </a:pPr>
            <a:fld id="{3C4B92ED-F192-4CC8-9F53-0FC3D9D7FA01}" type="slidenum">
              <a:rPr lang="en-US" altLang="en-US"/>
              <a:pPr>
                <a:defRPr/>
              </a:pPr>
              <a:t>‹#›</a:t>
            </a:fld>
            <a:endParaRPr lang="en-US" altLang="en-US"/>
          </a:p>
        </p:txBody>
      </p:sp>
    </p:spTree>
    <p:extLst>
      <p:ext uri="{BB962C8B-B14F-4D97-AF65-F5344CB8AC3E}">
        <p14:creationId xmlns:p14="http://schemas.microsoft.com/office/powerpoint/2010/main" val="2390174482"/>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FD71BE0-1112-4C1E-B3B2-E741194807D0}" type="datetime1">
              <a:rPr lang="en-US" altLang="en-US" smtClean="0"/>
              <a:t>2/8/17</a:t>
            </a:fld>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t>TEA Spring 2017 ELL Assessment Update</a:t>
            </a:r>
          </a:p>
        </p:txBody>
      </p:sp>
      <p:sp>
        <p:nvSpPr>
          <p:cNvPr id="9" name="Slide Number Placeholder 5"/>
          <p:cNvSpPr>
            <a:spLocks noGrp="1"/>
          </p:cNvSpPr>
          <p:nvPr>
            <p:ph type="sldNum" sz="quarter" idx="12"/>
          </p:nvPr>
        </p:nvSpPr>
        <p:spPr/>
        <p:txBody>
          <a:bodyPr/>
          <a:lstStyle>
            <a:lvl1pPr>
              <a:defRPr/>
            </a:lvl1pPr>
          </a:lstStyle>
          <a:p>
            <a:pPr>
              <a:defRPr/>
            </a:pPr>
            <a:fld id="{04DDD98F-4967-4163-A6FF-769A05493D04}" type="slidenum">
              <a:rPr lang="en-US" altLang="en-US"/>
              <a:pPr>
                <a:defRPr/>
              </a:pPr>
              <a:t>‹#›</a:t>
            </a:fld>
            <a:endParaRPr lang="en-US" altLang="en-US"/>
          </a:p>
        </p:txBody>
      </p:sp>
    </p:spTree>
    <p:extLst>
      <p:ext uri="{BB962C8B-B14F-4D97-AF65-F5344CB8AC3E}">
        <p14:creationId xmlns:p14="http://schemas.microsoft.com/office/powerpoint/2010/main" val="4058690218"/>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40799B4-2D19-437A-B5A8-75430B0DB940}" type="datetime1">
              <a:rPr lang="en-US" altLang="en-US" smtClean="0"/>
              <a:t>2/8/17</a:t>
            </a:fld>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t>TEA Spring 2017 ELL Assessment Update</a:t>
            </a:r>
          </a:p>
        </p:txBody>
      </p:sp>
      <p:sp>
        <p:nvSpPr>
          <p:cNvPr id="5" name="Slide Number Placeholder 5"/>
          <p:cNvSpPr>
            <a:spLocks noGrp="1"/>
          </p:cNvSpPr>
          <p:nvPr>
            <p:ph type="sldNum" sz="quarter" idx="12"/>
          </p:nvPr>
        </p:nvSpPr>
        <p:spPr/>
        <p:txBody>
          <a:bodyPr/>
          <a:lstStyle>
            <a:lvl1pPr>
              <a:defRPr/>
            </a:lvl1pPr>
          </a:lstStyle>
          <a:p>
            <a:pPr>
              <a:defRPr/>
            </a:pPr>
            <a:fld id="{79C0F4B7-00B4-4481-880F-7582180B937D}" type="slidenum">
              <a:rPr lang="en-US" altLang="en-US"/>
              <a:pPr>
                <a:defRPr/>
              </a:pPr>
              <a:t>‹#›</a:t>
            </a:fld>
            <a:endParaRPr lang="en-US" altLang="en-US"/>
          </a:p>
        </p:txBody>
      </p:sp>
    </p:spTree>
    <p:extLst>
      <p:ext uri="{BB962C8B-B14F-4D97-AF65-F5344CB8AC3E}">
        <p14:creationId xmlns:p14="http://schemas.microsoft.com/office/powerpoint/2010/main" val="84684607"/>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3176" y="6400800"/>
            <a:ext cx="1218882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1218882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smtClean="0"/>
            </a:lvl1pPr>
          </a:lstStyle>
          <a:p>
            <a:pPr>
              <a:defRPr/>
            </a:pPr>
            <a:fld id="{0AF4CF3B-7918-4F35-9257-FACD09BD30E6}" type="datetime1">
              <a:rPr lang="en-US" altLang="en-US" smtClean="0"/>
              <a:t>2/8/17</a:t>
            </a:fld>
            <a:endParaRPr lang="en-US" alt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r>
              <a:rPr lang="en-US"/>
              <a:t>TEA Spring 2017 ELL Assessment Update</a:t>
            </a:r>
          </a:p>
        </p:txBody>
      </p:sp>
      <p:sp>
        <p:nvSpPr>
          <p:cNvPr id="6" name="Slide Number Placeholder 8"/>
          <p:cNvSpPr>
            <a:spLocks noGrp="1"/>
          </p:cNvSpPr>
          <p:nvPr>
            <p:ph type="sldNum" sz="quarter" idx="12"/>
          </p:nvPr>
        </p:nvSpPr>
        <p:spPr/>
        <p:txBody>
          <a:bodyPr/>
          <a:lstStyle>
            <a:lvl1pPr>
              <a:defRPr/>
            </a:lvl1pPr>
          </a:lstStyle>
          <a:p>
            <a:pPr>
              <a:defRPr/>
            </a:pPr>
            <a:fld id="{A7DC5E83-4211-4090-B6CD-66C5716B5FB6}" type="slidenum">
              <a:rPr lang="en-US" altLang="en-US"/>
              <a:pPr>
                <a:defRPr/>
              </a:pPr>
              <a:t>‹#›</a:t>
            </a:fld>
            <a:endParaRPr lang="en-US" altLang="en-US"/>
          </a:p>
        </p:txBody>
      </p:sp>
    </p:spTree>
    <p:extLst>
      <p:ext uri="{BB962C8B-B14F-4D97-AF65-F5344CB8AC3E}">
        <p14:creationId xmlns:p14="http://schemas.microsoft.com/office/powerpoint/2010/main" val="3132186796"/>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0507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39652" y="0"/>
            <a:ext cx="6510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1" y="594359"/>
            <a:ext cx="3200400" cy="2286000"/>
          </a:xfrm>
        </p:spPr>
        <p:txBody>
          <a:bodyPr/>
          <a:lstStyle>
            <a:lvl1pPr>
              <a:defRPr sz="35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1"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926080"/>
            <a:ext cx="3200400" cy="3379124"/>
          </a:xfrm>
        </p:spPr>
        <p:txBody>
          <a:bodyPr lIns="91440" rIns="91440"/>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7" name="Date Placeholder 4"/>
          <p:cNvSpPr>
            <a:spLocks noGrp="1"/>
          </p:cNvSpPr>
          <p:nvPr>
            <p:ph type="dt" sz="half" idx="10"/>
          </p:nvPr>
        </p:nvSpPr>
        <p:spPr>
          <a:xfrm>
            <a:off x="465260" y="6459539"/>
            <a:ext cx="2618469" cy="365125"/>
          </a:xfrm>
        </p:spPr>
        <p:txBody>
          <a:bodyPr/>
          <a:lstStyle>
            <a:lvl1pPr>
              <a:defRPr smtClean="0"/>
            </a:lvl1pPr>
          </a:lstStyle>
          <a:p>
            <a:pPr>
              <a:defRPr/>
            </a:pPr>
            <a:fld id="{5C5D479E-AF6E-4415-B7ED-062AAAD749AB}" type="datetime1">
              <a:rPr lang="en-US" altLang="en-US" smtClean="0"/>
              <a:t>2/8/17</a:t>
            </a:fld>
            <a:endParaRPr lang="en-US" altLang="en-US"/>
          </a:p>
        </p:txBody>
      </p:sp>
      <p:sp>
        <p:nvSpPr>
          <p:cNvPr id="8" name="Footer Placeholder 5"/>
          <p:cNvSpPr>
            <a:spLocks noGrp="1"/>
          </p:cNvSpPr>
          <p:nvPr>
            <p:ph type="ftr" sz="quarter" idx="11"/>
          </p:nvPr>
        </p:nvSpPr>
        <p:spPr>
          <a:xfrm>
            <a:off x="4800263" y="6459539"/>
            <a:ext cx="4647822" cy="365125"/>
          </a:xfrm>
        </p:spPr>
        <p:txBody>
          <a:bodyPr/>
          <a:lstStyle>
            <a:lvl1pPr algn="l">
              <a:defRPr>
                <a:solidFill>
                  <a:schemeClr val="tx2"/>
                </a:solidFill>
              </a:defRPr>
            </a:lvl1pPr>
          </a:lstStyle>
          <a:p>
            <a:pPr>
              <a:defRPr/>
            </a:pPr>
            <a:r>
              <a:rPr lang="en-US"/>
              <a:t>TEA Spring 2017 ELL Assessment Update</a:t>
            </a:r>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228FD58E-6A44-4B47-8A25-5774362C5B7B}" type="slidenum">
              <a:rPr lang="en-US" altLang="en-US"/>
              <a:pPr>
                <a:defRPr/>
              </a:pPr>
              <a:t>‹#›</a:t>
            </a:fld>
            <a:endParaRPr lang="en-US" altLang="en-US"/>
          </a:p>
        </p:txBody>
      </p:sp>
    </p:spTree>
    <p:extLst>
      <p:ext uri="{BB962C8B-B14F-4D97-AF65-F5344CB8AC3E}">
        <p14:creationId xmlns:p14="http://schemas.microsoft.com/office/powerpoint/2010/main" val="3022028131"/>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882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882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5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rtlCol="0">
            <a:normAutofit/>
          </a:bodyPr>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3"/>
            <a:ext cx="10113264" cy="594360"/>
          </a:xfrm>
        </p:spPr>
        <p:txBody>
          <a:bodyPr lIns="91440" tIns="0" rIns="91440" bIns="0"/>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lvl1pPr>
              <a:defRPr smtClean="0"/>
            </a:lvl1pPr>
          </a:lstStyle>
          <a:p>
            <a:pPr>
              <a:defRPr/>
            </a:pPr>
            <a:fld id="{7131F6DA-2277-4B7E-AFD4-8FFEC4E8DE7F}" type="datetime1">
              <a:rPr lang="en-US" altLang="en-US" smtClean="0"/>
              <a:t>2/8/17</a:t>
            </a:fld>
            <a:endParaRPr lang="en-US" altLang="en-US"/>
          </a:p>
        </p:txBody>
      </p:sp>
      <p:sp>
        <p:nvSpPr>
          <p:cNvPr id="8" name="Footer Placeholder 5"/>
          <p:cNvSpPr>
            <a:spLocks noGrp="1"/>
          </p:cNvSpPr>
          <p:nvPr>
            <p:ph type="ftr" sz="quarter" idx="11"/>
          </p:nvPr>
        </p:nvSpPr>
        <p:spPr/>
        <p:txBody>
          <a:bodyPr/>
          <a:lstStyle>
            <a:lvl1pPr>
              <a:defRPr/>
            </a:lvl1pPr>
          </a:lstStyle>
          <a:p>
            <a:pPr>
              <a:defRPr/>
            </a:pPr>
            <a:r>
              <a:rPr lang="en-US"/>
              <a:t>TEA Spring 2017 ELL Assessment Update</a:t>
            </a:r>
          </a:p>
        </p:txBody>
      </p:sp>
      <p:sp>
        <p:nvSpPr>
          <p:cNvPr id="9" name="Slide Number Placeholder 6"/>
          <p:cNvSpPr>
            <a:spLocks noGrp="1"/>
          </p:cNvSpPr>
          <p:nvPr>
            <p:ph type="sldNum" sz="quarter" idx="12"/>
          </p:nvPr>
        </p:nvSpPr>
        <p:spPr/>
        <p:txBody>
          <a:bodyPr/>
          <a:lstStyle>
            <a:lvl1pPr>
              <a:defRPr/>
            </a:lvl1pPr>
          </a:lstStyle>
          <a:p>
            <a:pPr>
              <a:defRPr/>
            </a:pPr>
            <a:fld id="{044170EF-E958-4340-86D5-3EB19574035C}" type="slidenum">
              <a:rPr lang="en-US" altLang="en-US"/>
              <a:pPr>
                <a:defRPr/>
              </a:pPr>
              <a:t>‹#›</a:t>
            </a:fld>
            <a:endParaRPr lang="en-US" altLang="en-US"/>
          </a:p>
        </p:txBody>
      </p:sp>
    </p:spTree>
    <p:extLst>
      <p:ext uri="{BB962C8B-B14F-4D97-AF65-F5344CB8AC3E}">
        <p14:creationId xmlns:p14="http://schemas.microsoft.com/office/powerpoint/2010/main" val="3999151044"/>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49" y="287339"/>
            <a:ext cx="10057844" cy="1449387"/>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1097249" y="1846264"/>
            <a:ext cx="10057844"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097249" y="6459539"/>
            <a:ext cx="2472381"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smtClean="0">
                <a:solidFill>
                  <a:srgbClr val="FFFFFF"/>
                </a:solidFill>
              </a:defRPr>
            </a:lvl1pPr>
          </a:lstStyle>
          <a:p>
            <a:pPr>
              <a:defRPr/>
            </a:pPr>
            <a:fld id="{EE415AB9-3468-4EC4-9E7F-481148B99081}" type="datetime1">
              <a:rPr lang="en-US" altLang="en-US" smtClean="0"/>
              <a:t>2/8/17</a:t>
            </a:fld>
            <a:endParaRPr lang="en-US" altLang="en-US"/>
          </a:p>
        </p:txBody>
      </p:sp>
      <p:sp>
        <p:nvSpPr>
          <p:cNvPr id="5" name="Footer Placeholder 4"/>
          <p:cNvSpPr>
            <a:spLocks noGrp="1"/>
          </p:cNvSpPr>
          <p:nvPr>
            <p:ph type="ftr" sz="quarter" idx="3"/>
          </p:nvPr>
        </p:nvSpPr>
        <p:spPr>
          <a:xfrm>
            <a:off x="3685548" y="6459539"/>
            <a:ext cx="4824081"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ea typeface="+mn-ea"/>
                <a:cs typeface="+mn-cs"/>
              </a:defRPr>
            </a:lvl1pPr>
          </a:lstStyle>
          <a:p>
            <a:pPr>
              <a:defRPr/>
            </a:pPr>
            <a:r>
              <a:rPr lang="en-US"/>
              <a:t>TEA Spring 2017 ELL Assessment Update</a:t>
            </a:r>
          </a:p>
        </p:txBody>
      </p:sp>
      <p:sp>
        <p:nvSpPr>
          <p:cNvPr id="6" name="Slide Number Placeholder 5"/>
          <p:cNvSpPr>
            <a:spLocks noGrp="1"/>
          </p:cNvSpPr>
          <p:nvPr>
            <p:ph type="sldNum" sz="quarter" idx="4"/>
          </p:nvPr>
        </p:nvSpPr>
        <p:spPr>
          <a:xfrm>
            <a:off x="9900642" y="6459539"/>
            <a:ext cx="131161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pPr>
              <a:defRPr/>
            </a:pPr>
            <a:fld id="{72AFEB08-332D-4E5E-AFB7-EE7966B904C2}" type="slidenum">
              <a:rPr lang="en-US" altLang="en-US"/>
              <a:pPr>
                <a:defRPr/>
              </a:pPr>
              <a:t>‹#›</a:t>
            </a:fld>
            <a:endParaRPr lang="en-US" altLang="en-US"/>
          </a:p>
        </p:txBody>
      </p:sp>
      <p:cxnSp>
        <p:nvCxnSpPr>
          <p:cNvPr id="10" name="Straight Connector 9"/>
          <p:cNvCxnSpPr/>
          <p:nvPr/>
        </p:nvCxnSpPr>
        <p:spPr>
          <a:xfrm>
            <a:off x="1194111" y="1738313"/>
            <a:ext cx="996574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554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med">
    <p:fade/>
  </p:transition>
  <p:hf hdr="0" dt="0"/>
  <p:txStyles>
    <p:titleStyle>
      <a:lvl1pPr algn="l" defTabSz="912813" rtl="0" eaLnBrk="0" fontAlgn="base" hangingPunct="0">
        <a:lnSpc>
          <a:spcPct val="85000"/>
        </a:lnSpc>
        <a:spcBef>
          <a:spcPct val="0"/>
        </a:spcBef>
        <a:spcAft>
          <a:spcPct val="0"/>
        </a:spcAft>
        <a:defRPr sz="4700" kern="1200" spc="-50">
          <a:solidFill>
            <a:srgbClr val="404040"/>
          </a:solidFill>
          <a:latin typeface="+mj-lt"/>
          <a:ea typeface="MS PGothic" panose="020B0600070205080204" pitchFamily="34" charset="-128"/>
          <a:cs typeface="MS PGothic" charset="0"/>
        </a:defRPr>
      </a:lvl1pPr>
      <a:lvl2pPr algn="l" defTabSz="912813" rtl="0" eaLnBrk="0" fontAlgn="base" hangingPunct="0">
        <a:lnSpc>
          <a:spcPct val="85000"/>
        </a:lnSpc>
        <a:spcBef>
          <a:spcPct val="0"/>
        </a:spcBef>
        <a:spcAft>
          <a:spcPct val="0"/>
        </a:spcAft>
        <a:defRPr sz="4700">
          <a:solidFill>
            <a:srgbClr val="404040"/>
          </a:solidFill>
          <a:latin typeface="Calibri Light" charset="0"/>
          <a:ea typeface="MS PGothic" panose="020B0600070205080204" pitchFamily="34" charset="-128"/>
          <a:cs typeface="MS PGothic" charset="0"/>
        </a:defRPr>
      </a:lvl2pPr>
      <a:lvl3pPr algn="l" defTabSz="912813" rtl="0" eaLnBrk="0" fontAlgn="base" hangingPunct="0">
        <a:lnSpc>
          <a:spcPct val="85000"/>
        </a:lnSpc>
        <a:spcBef>
          <a:spcPct val="0"/>
        </a:spcBef>
        <a:spcAft>
          <a:spcPct val="0"/>
        </a:spcAft>
        <a:defRPr sz="4700">
          <a:solidFill>
            <a:srgbClr val="404040"/>
          </a:solidFill>
          <a:latin typeface="Calibri Light" charset="0"/>
          <a:ea typeface="MS PGothic" panose="020B0600070205080204" pitchFamily="34" charset="-128"/>
          <a:cs typeface="MS PGothic" charset="0"/>
        </a:defRPr>
      </a:lvl3pPr>
      <a:lvl4pPr algn="l" defTabSz="912813" rtl="0" eaLnBrk="0" fontAlgn="base" hangingPunct="0">
        <a:lnSpc>
          <a:spcPct val="85000"/>
        </a:lnSpc>
        <a:spcBef>
          <a:spcPct val="0"/>
        </a:spcBef>
        <a:spcAft>
          <a:spcPct val="0"/>
        </a:spcAft>
        <a:defRPr sz="4700">
          <a:solidFill>
            <a:srgbClr val="404040"/>
          </a:solidFill>
          <a:latin typeface="Calibri Light" charset="0"/>
          <a:ea typeface="MS PGothic" panose="020B0600070205080204" pitchFamily="34" charset="-128"/>
          <a:cs typeface="MS PGothic" charset="0"/>
        </a:defRPr>
      </a:lvl4pPr>
      <a:lvl5pPr algn="l" defTabSz="912813" rtl="0" eaLnBrk="0" fontAlgn="base" hangingPunct="0">
        <a:lnSpc>
          <a:spcPct val="85000"/>
        </a:lnSpc>
        <a:spcBef>
          <a:spcPct val="0"/>
        </a:spcBef>
        <a:spcAft>
          <a:spcPct val="0"/>
        </a:spcAft>
        <a:defRPr sz="4700">
          <a:solidFill>
            <a:srgbClr val="404040"/>
          </a:solidFill>
          <a:latin typeface="Calibri Light" charset="0"/>
          <a:ea typeface="MS PGothic" panose="020B0600070205080204" pitchFamily="34" charset="-128"/>
          <a:cs typeface="MS PGothic" charset="0"/>
        </a:defRPr>
      </a:lvl5pPr>
      <a:lvl6pPr marL="457200" algn="l" defTabSz="912813" rtl="0" fontAlgn="base">
        <a:lnSpc>
          <a:spcPct val="85000"/>
        </a:lnSpc>
        <a:spcBef>
          <a:spcPct val="0"/>
        </a:spcBef>
        <a:spcAft>
          <a:spcPct val="0"/>
        </a:spcAft>
        <a:defRPr sz="4700">
          <a:solidFill>
            <a:srgbClr val="404040"/>
          </a:solidFill>
          <a:latin typeface="Calibri Light" charset="0"/>
          <a:ea typeface="ＭＳ Ｐゴシック" charset="0"/>
        </a:defRPr>
      </a:lvl6pPr>
      <a:lvl7pPr marL="914400" algn="l" defTabSz="912813" rtl="0" fontAlgn="base">
        <a:lnSpc>
          <a:spcPct val="85000"/>
        </a:lnSpc>
        <a:spcBef>
          <a:spcPct val="0"/>
        </a:spcBef>
        <a:spcAft>
          <a:spcPct val="0"/>
        </a:spcAft>
        <a:defRPr sz="4700">
          <a:solidFill>
            <a:srgbClr val="404040"/>
          </a:solidFill>
          <a:latin typeface="Calibri Light" charset="0"/>
          <a:ea typeface="ＭＳ Ｐゴシック" charset="0"/>
        </a:defRPr>
      </a:lvl7pPr>
      <a:lvl8pPr marL="1371600" algn="l" defTabSz="912813" rtl="0" fontAlgn="base">
        <a:lnSpc>
          <a:spcPct val="85000"/>
        </a:lnSpc>
        <a:spcBef>
          <a:spcPct val="0"/>
        </a:spcBef>
        <a:spcAft>
          <a:spcPct val="0"/>
        </a:spcAft>
        <a:defRPr sz="4700">
          <a:solidFill>
            <a:srgbClr val="404040"/>
          </a:solidFill>
          <a:latin typeface="Calibri Light" charset="0"/>
          <a:ea typeface="ＭＳ Ｐゴシック" charset="0"/>
        </a:defRPr>
      </a:lvl8pPr>
      <a:lvl9pPr marL="1828800" algn="l" defTabSz="912813" rtl="0" fontAlgn="base">
        <a:lnSpc>
          <a:spcPct val="85000"/>
        </a:lnSpc>
        <a:spcBef>
          <a:spcPct val="0"/>
        </a:spcBef>
        <a:spcAft>
          <a:spcPct val="0"/>
        </a:spcAft>
        <a:defRPr sz="4700">
          <a:solidFill>
            <a:srgbClr val="404040"/>
          </a:solidFill>
          <a:latin typeface="Calibri Light" charset="0"/>
          <a:ea typeface="ＭＳ Ｐゴシック" charset="0"/>
        </a:defRPr>
      </a:lvl9pPr>
    </p:titleStyle>
    <p:bodyStyle>
      <a:lvl1pPr marL="90488" indent="-90488" algn="l" defTabSz="912813"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1900" kern="1200">
          <a:solidFill>
            <a:srgbClr val="404040"/>
          </a:solidFill>
          <a:latin typeface="+mn-lt"/>
          <a:ea typeface="MS PGothic" panose="020B0600070205080204" pitchFamily="34" charset="-128"/>
          <a:cs typeface="MS PGothic" charset="0"/>
        </a:defRPr>
      </a:lvl1pPr>
      <a:lvl2pPr marL="382588" indent="-182563" algn="l" defTabSz="912813" rtl="0" eaLnBrk="0" fontAlgn="base" hangingPunct="0">
        <a:lnSpc>
          <a:spcPct val="90000"/>
        </a:lnSpc>
        <a:spcBef>
          <a:spcPts val="200"/>
        </a:spcBef>
        <a:spcAft>
          <a:spcPts val="400"/>
        </a:spcAft>
        <a:buClr>
          <a:schemeClr val="accent1"/>
        </a:buClr>
        <a:buFont typeface="Calibri" panose="020F0502020204030204" pitchFamily="34" charset="0"/>
        <a:buChar char="◦"/>
        <a:defRPr sz="1700" kern="1200">
          <a:solidFill>
            <a:srgbClr val="404040"/>
          </a:solidFill>
          <a:latin typeface="+mn-lt"/>
          <a:ea typeface="MS PGothic" panose="020B0600070205080204" pitchFamily="34" charset="-128"/>
          <a:cs typeface="MS PGothic" charset="0"/>
        </a:defRPr>
      </a:lvl2pPr>
      <a:lvl3pPr marL="566738" indent="-182563" algn="l" defTabSz="912813"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S PGothic" charset="0"/>
        </a:defRPr>
      </a:lvl3pPr>
      <a:lvl4pPr marL="749300" indent="-182563" algn="l" defTabSz="912813"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S PGothic" charset="0"/>
        </a:defRPr>
      </a:lvl4pPr>
      <a:lvl5pPr marL="931863" indent="-182563" algn="l" defTabSz="912813"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S PGothic" charset="0"/>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tea.state.tx.us/student.assessment/ell/lpa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hyperlink" Target="http://tea.texas.gov/student.assessment/ell/telpas/"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tea.texas.gov/student.assessment/ell/lpac/"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53.xml.rels><?xml version="1.0" encoding="UTF-8" standalone="yes"?>
<Relationships xmlns="http://schemas.openxmlformats.org/package/2006/relationships"><Relationship Id="rId3" Type="http://schemas.openxmlformats.org/officeDocument/2006/relationships/hyperlink" Target="mailto:ell.tests@tea.texas.gov" TargetMode="External"/><Relationship Id="rId4" Type="http://schemas.openxmlformats.org/officeDocument/2006/relationships/hyperlink" Target="http://tea.texas.gov/student.assessment/ell/" TargetMode="External"/><Relationship Id="rId5" Type="http://schemas.openxmlformats.org/officeDocument/2006/relationships/hyperlink" Target="http://tea.texas.gov/student.assessment/accommodations/" TargetMode="External"/><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texasassessment.com/TELPASTrainingCenter"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098552" y="758826"/>
            <a:ext cx="10055225" cy="3565525"/>
          </a:xfrm>
        </p:spPr>
        <p:txBody>
          <a:bodyPr/>
          <a:lstStyle/>
          <a:p>
            <a:pPr defTabSz="914126" eaLnBrk="1" fontAlgn="auto" hangingPunct="1">
              <a:spcAft>
                <a:spcPts val="0"/>
              </a:spcAft>
              <a:defRPr/>
            </a:pPr>
            <a:r>
              <a:rPr lang="en-US" altLang="en-US">
                <a:ea typeface="+mj-ea"/>
                <a:cs typeface="+mj-cs"/>
              </a:rPr>
              <a:t>Spring ELL Assessment Update TETN</a:t>
            </a:r>
            <a:endParaRPr lang="en-US" altLang="en-US" dirty="0">
              <a:ea typeface="+mj-ea"/>
              <a:cs typeface="+mj-cs"/>
            </a:endParaRPr>
          </a:p>
        </p:txBody>
      </p:sp>
      <p:sp>
        <p:nvSpPr>
          <p:cNvPr id="3" name="Subtitle 2"/>
          <p:cNvSpPr>
            <a:spLocks noGrp="1"/>
          </p:cNvSpPr>
          <p:nvPr>
            <p:ph type="subTitle" idx="1"/>
          </p:nvPr>
        </p:nvSpPr>
        <p:spPr>
          <a:xfrm>
            <a:off x="1101727" y="4456113"/>
            <a:ext cx="10055225" cy="1143000"/>
          </a:xfrm>
        </p:spPr>
        <p:txBody>
          <a:bodyPr rtlCol="0">
            <a:normAutofit fontScale="92500" lnSpcReduction="20000"/>
          </a:bodyPr>
          <a:lstStyle/>
          <a:p>
            <a:pPr defTabSz="914126" eaLnBrk="1" fontAlgn="auto" hangingPunct="1">
              <a:spcAft>
                <a:spcPts val="0"/>
              </a:spcAft>
              <a:defRPr/>
            </a:pPr>
            <a:r>
              <a:rPr lang="en-US" dirty="0">
                <a:ea typeface="+mn-ea"/>
                <a:cs typeface="+mn-cs"/>
              </a:rPr>
              <a:t>Event# 44220</a:t>
            </a:r>
          </a:p>
          <a:p>
            <a:pPr defTabSz="914126" eaLnBrk="1" fontAlgn="auto" hangingPunct="1">
              <a:spcAft>
                <a:spcPts val="0"/>
              </a:spcAft>
              <a:defRPr/>
            </a:pPr>
            <a:endParaRPr lang="en-US" dirty="0">
              <a:ea typeface="+mn-ea"/>
              <a:cs typeface="+mn-cs"/>
            </a:endParaRPr>
          </a:p>
          <a:p>
            <a:pPr defTabSz="914126" eaLnBrk="1" fontAlgn="auto" hangingPunct="1">
              <a:spcAft>
                <a:spcPts val="0"/>
              </a:spcAft>
              <a:defRPr/>
            </a:pPr>
            <a:r>
              <a:rPr lang="en-US" dirty="0">
                <a:ea typeface="+mn-ea"/>
                <a:cs typeface="+mn-cs"/>
              </a:rPr>
              <a:t>Monday, January 23, 2017</a:t>
            </a:r>
          </a:p>
        </p:txBody>
      </p:sp>
    </p:spTree>
    <p:extLst>
      <p:ext uri="{BB962C8B-B14F-4D97-AF65-F5344CB8AC3E}">
        <p14:creationId xmlns:p14="http://schemas.microsoft.com/office/powerpoint/2010/main" val="2471151999"/>
      </p:ext>
    </p:extLst>
  </p:cSld>
  <p:clrMapOvr>
    <a:masterClrMapping/>
  </p:clrMapOvr>
  <p:transition xmlns:p14="http://schemas.microsoft.com/office/powerpoint/2010/mai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533402" y="685800"/>
            <a:ext cx="11045825" cy="5181600"/>
          </a:xfrm>
        </p:spPr>
        <p:txBody>
          <a:bodyPr rtlCol="0" anchor="ctr">
            <a:normAutofit/>
          </a:bodyPr>
          <a:lstStyle/>
          <a:p>
            <a:pPr marL="0" indent="0" eaLnBrk="1" hangingPunct="1">
              <a:buNone/>
              <a:defRPr/>
            </a:pPr>
            <a:r>
              <a:rPr lang="en-US" sz="4000" dirty="0">
                <a:latin typeface="+mj-lt"/>
                <a:ea typeface="ＭＳ Ｐゴシック" charset="0"/>
                <a:cs typeface="Arial" panose="020B0604020202020204" pitchFamily="34" charset="0"/>
              </a:rPr>
              <a:t>Monitored Calibration Sessions</a:t>
            </a:r>
          </a:p>
          <a:p>
            <a:pPr marL="0" indent="0" eaLnBrk="1" hangingPunct="1">
              <a:buNone/>
              <a:defRPr/>
            </a:pPr>
            <a:endParaRPr lang="en-US" sz="4000" dirty="0">
              <a:latin typeface="+mj-lt"/>
              <a:ea typeface="ＭＳ Ｐゴシック" charset="0"/>
              <a:cs typeface="Arial" panose="020B0604020202020204" pitchFamily="34" charset="0"/>
            </a:endParaRPr>
          </a:p>
          <a:p>
            <a:pPr eaLnBrk="1" hangingPunct="1">
              <a:buFont typeface="Calibri" charset="0"/>
              <a:buChar char=" "/>
              <a:defRPr/>
            </a:pPr>
            <a:r>
              <a:rPr lang="en-US" sz="2400" dirty="0">
                <a:ea typeface="ＭＳ Ｐゴシック" charset="0"/>
                <a:cs typeface="Arial" panose="020B0604020202020204" pitchFamily="34" charset="0"/>
              </a:rPr>
              <a:t>A testing coordinator or other designated personnel must serve as a proctor. </a:t>
            </a:r>
          </a:p>
          <a:p>
            <a:pPr marL="800100" lvl="1" indent="-342900" eaLnBrk="1" hangingPunct="1">
              <a:buFont typeface="Calibri" charset="0"/>
              <a:buChar char="◦"/>
              <a:defRPr/>
            </a:pPr>
            <a:r>
              <a:rPr lang="en-US" sz="2200" dirty="0">
                <a:ea typeface="ＭＳ Ｐゴシック" charset="0"/>
                <a:cs typeface="Arial" panose="020B0604020202020204" pitchFamily="34" charset="0"/>
              </a:rPr>
              <a:t>The number of proctors needed depends on the number of raters being trained.</a:t>
            </a:r>
          </a:p>
          <a:p>
            <a:pPr marL="800100" lvl="1" indent="-342900" eaLnBrk="1" hangingPunct="1">
              <a:buFont typeface="Calibri" charset="0"/>
              <a:buChar char="◦"/>
              <a:defRPr/>
            </a:pPr>
            <a:r>
              <a:rPr lang="en-US" sz="2200" dirty="0">
                <a:ea typeface="ＭＳ Ｐゴシック" charset="0"/>
                <a:cs typeface="Arial" panose="020B0604020202020204" pitchFamily="34" charset="0"/>
              </a:rPr>
              <a:t>Proctors may be LPAC administrators, school counselors, or other suitable staff. </a:t>
            </a:r>
          </a:p>
          <a:p>
            <a:pPr marL="800100" lvl="1" indent="-342900" eaLnBrk="1" hangingPunct="1">
              <a:buFont typeface="Calibri" charset="0"/>
              <a:buChar char="◦"/>
              <a:defRPr/>
            </a:pPr>
            <a:r>
              <a:rPr lang="en-US" sz="2200" dirty="0">
                <a:ea typeface="ＭＳ Ｐゴシック" charset="0"/>
                <a:cs typeface="Arial" panose="020B0604020202020204" pitchFamily="34" charset="0"/>
              </a:rPr>
              <a:t>Proctors </a:t>
            </a:r>
            <a:r>
              <a:rPr lang="en-US" sz="2200" b="1" dirty="0">
                <a:ea typeface="ＭＳ Ｐゴシック" charset="0"/>
                <a:cs typeface="Arial" panose="020B0604020202020204" pitchFamily="34" charset="0"/>
              </a:rPr>
              <a:t>must not </a:t>
            </a:r>
            <a:r>
              <a:rPr lang="en-US" sz="2200" dirty="0">
                <a:ea typeface="ＭＳ Ｐゴシック" charset="0"/>
                <a:cs typeface="Arial" panose="020B0604020202020204" pitchFamily="34" charset="0"/>
              </a:rPr>
              <a:t>be teachers serving as TELPAS raters this year.</a:t>
            </a:r>
          </a:p>
          <a:p>
            <a:pPr marL="800100" lvl="1" indent="-342900" eaLnBrk="1" hangingPunct="1">
              <a:buFont typeface="Calibri" charset="0"/>
              <a:buChar char="◦"/>
              <a:defRPr/>
            </a:pPr>
            <a:r>
              <a:rPr lang="en-US" sz="2200" dirty="0">
                <a:ea typeface="ＭＳ Ｐゴシック" charset="0"/>
                <a:cs typeface="Arial" panose="020B0604020202020204" pitchFamily="34" charset="0"/>
              </a:rPr>
              <a:t>Proctors must have received administration procedures training and sign the rater oath.</a:t>
            </a:r>
          </a:p>
          <a:p>
            <a:pPr marL="800100" lvl="1" indent="-342900" eaLnBrk="1" hangingPunct="1">
              <a:buFont typeface="Calibri" charset="0"/>
              <a:buChar char="◦"/>
              <a:defRPr/>
            </a:pPr>
            <a:endParaRPr lang="en-US" sz="2200" dirty="0">
              <a:latin typeface="Arial" panose="020B0604020202020204" pitchFamily="34" charset="0"/>
              <a:ea typeface="ＭＳ Ｐゴシック" charset="0"/>
              <a:cs typeface="Arial" panose="020B0604020202020204" pitchFamily="34" charset="0"/>
            </a:endParaRPr>
          </a:p>
          <a:p>
            <a:pPr marL="457200" lvl="1" indent="0" eaLnBrk="1" hangingPunct="1">
              <a:buNone/>
              <a:defRPr/>
            </a:pPr>
            <a:endParaRPr lang="en-US" sz="2200" dirty="0">
              <a:latin typeface="Arial" panose="020B0604020202020204" pitchFamily="34" charset="0"/>
              <a:ea typeface="ＭＳ Ｐゴシック" charset="0"/>
              <a:cs typeface="Arial" panose="020B0604020202020204" pitchFamily="34" charset="0"/>
            </a:endParaRPr>
          </a:p>
        </p:txBody>
      </p:sp>
      <p:sp>
        <p:nvSpPr>
          <p:cNvPr id="286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2D4A331D-5534-431E-84B5-AC90CA6CE2C1}" type="slidenum">
              <a:rPr lang="en-US" altLang="en-US">
                <a:solidFill>
                  <a:srgbClr val="FFFFFF"/>
                </a:solidFill>
              </a:rPr>
              <a:pPr defTabSz="457200" fontAlgn="base">
                <a:spcBef>
                  <a:spcPct val="0"/>
                </a:spcBef>
                <a:spcAft>
                  <a:spcPct val="0"/>
                </a:spcAft>
              </a:pPr>
              <a:t>10</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1569743166"/>
      </p:ext>
    </p:extLst>
  </p:cSld>
  <p:clrMapOvr>
    <a:masterClrMapping/>
  </p:clrMapOvr>
  <p:transition xmlns:p14="http://schemas.microsoft.com/office/powerpoint/2010/mai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762002" y="685800"/>
            <a:ext cx="11045825" cy="5181600"/>
          </a:xfrm>
        </p:spPr>
        <p:txBody>
          <a:bodyPr rtlCol="0" anchor="ctr">
            <a:normAutofit/>
          </a:bodyPr>
          <a:lstStyle/>
          <a:p>
            <a:pPr marL="0" indent="0" eaLnBrk="1" hangingPunct="1">
              <a:buNone/>
              <a:defRPr/>
            </a:pPr>
            <a:r>
              <a:rPr lang="en-US" sz="4000" dirty="0">
                <a:latin typeface="+mj-lt"/>
                <a:ea typeface="ＭＳ Ｐゴシック" charset="0"/>
                <a:cs typeface="Arial" panose="020B0604020202020204" pitchFamily="34" charset="0"/>
              </a:rPr>
              <a:t>Monitored Calibration Sessions</a:t>
            </a:r>
          </a:p>
          <a:p>
            <a:pPr marL="0" indent="0" eaLnBrk="1" hangingPunct="1">
              <a:buNone/>
              <a:defRPr/>
            </a:pPr>
            <a:endParaRPr lang="en-US" sz="4000" b="1" dirty="0">
              <a:latin typeface="+mj-lt"/>
              <a:ea typeface="ＭＳ Ｐゴシック" charset="0"/>
              <a:cs typeface="Arial" panose="020B0604020202020204" pitchFamily="34" charset="0"/>
            </a:endParaRPr>
          </a:p>
          <a:p>
            <a:pPr eaLnBrk="1" hangingPunct="1">
              <a:buFont typeface="Arial"/>
              <a:buChar char="•"/>
              <a:defRPr/>
            </a:pPr>
            <a:r>
              <a:rPr lang="en-US" sz="2000" dirty="0">
                <a:ea typeface="ＭＳ Ｐゴシック" charset="0"/>
                <a:cs typeface="Arial" panose="020B0604020202020204" pitchFamily="34" charset="0"/>
              </a:rPr>
              <a:t>A trained proctor must be available to actively monitor the calibration session.</a:t>
            </a:r>
          </a:p>
          <a:p>
            <a:pPr eaLnBrk="1" hangingPunct="1">
              <a:buFont typeface="Arial"/>
              <a:buChar char="•"/>
              <a:defRPr/>
            </a:pPr>
            <a:r>
              <a:rPr lang="en-US" sz="2000" dirty="0">
                <a:ea typeface="ＭＳ Ｐゴシック" charset="0"/>
                <a:cs typeface="Arial" panose="020B0604020202020204" pitchFamily="34" charset="0"/>
              </a:rPr>
              <a:t>A roster of participants must be maintained for each calibration session.</a:t>
            </a:r>
          </a:p>
          <a:p>
            <a:pPr eaLnBrk="1" hangingPunct="1">
              <a:buFont typeface="Arial"/>
              <a:buChar char="•"/>
              <a:defRPr/>
            </a:pPr>
            <a:r>
              <a:rPr lang="en-US" sz="2000" dirty="0">
                <a:ea typeface="ＭＳ Ｐゴシック" charset="0"/>
                <a:cs typeface="Arial" panose="020B0604020202020204" pitchFamily="34" charset="0"/>
              </a:rPr>
              <a:t>Proctors must have correct calibration passcodes for the day of the session.</a:t>
            </a:r>
          </a:p>
          <a:p>
            <a:pPr eaLnBrk="1" hangingPunct="1">
              <a:buFont typeface="Arial"/>
              <a:buChar char="•"/>
              <a:defRPr/>
            </a:pPr>
            <a:r>
              <a:rPr lang="en-US" sz="2000" dirty="0">
                <a:ea typeface="ＭＳ Ｐゴシック" charset="0"/>
                <a:cs typeface="Arial" panose="020B0604020202020204" pitchFamily="34" charset="0"/>
              </a:rPr>
              <a:t>Raters may use their </a:t>
            </a:r>
            <a:r>
              <a:rPr lang="en-US" sz="2000" i="1" dirty="0">
                <a:ea typeface="ＭＳ Ｐゴシック" charset="0"/>
                <a:cs typeface="Arial" panose="020B0604020202020204" pitchFamily="34" charset="0"/>
              </a:rPr>
              <a:t>TELPAS Rater Manual </a:t>
            </a:r>
            <a:r>
              <a:rPr lang="en-US" sz="2000" b="1" dirty="0">
                <a:ea typeface="ＭＳ Ｐゴシック" charset="0"/>
                <a:cs typeface="Arial" panose="020B0604020202020204" pitchFamily="34" charset="0"/>
              </a:rPr>
              <a:t>or</a:t>
            </a:r>
            <a:r>
              <a:rPr lang="en-US" sz="2000" dirty="0">
                <a:ea typeface="ＭＳ Ｐゴシック" charset="0"/>
                <a:cs typeface="Arial" panose="020B0604020202020204" pitchFamily="34" charset="0"/>
              </a:rPr>
              <a:t> a copy of the PLDs and scratch paper to make notes during calibration. </a:t>
            </a:r>
            <a:r>
              <a:rPr lang="en-US" sz="2000" b="1" dirty="0">
                <a:ea typeface="ＭＳ Ｐゴシック" charset="0"/>
                <a:cs typeface="Arial" panose="020B0604020202020204" pitchFamily="34" charset="0"/>
              </a:rPr>
              <a:t>Any notes taken during calibration should be done on the scratch paper provided and not in the TELPAS manual. </a:t>
            </a:r>
            <a:r>
              <a:rPr lang="en-US" sz="2000" dirty="0">
                <a:ea typeface="ＭＳ Ｐゴシック" charset="0"/>
                <a:cs typeface="Arial" panose="020B0604020202020204" pitchFamily="34" charset="0"/>
              </a:rPr>
              <a:t>All notes taken by raters during the session must be turned in to the proctor and destroyed.</a:t>
            </a:r>
          </a:p>
          <a:p>
            <a:pPr eaLnBrk="1" hangingPunct="1">
              <a:buFont typeface="Arial"/>
              <a:buChar char="•"/>
              <a:defRPr/>
            </a:pPr>
            <a:r>
              <a:rPr lang="en-US" sz="2000" dirty="0">
                <a:ea typeface="ＭＳ Ｐゴシック" charset="0"/>
                <a:cs typeface="Arial" panose="020B0604020202020204" pitchFamily="34" charset="0"/>
              </a:rPr>
              <a:t>The use of headphones is required for raters to complete the calibration activities.</a:t>
            </a:r>
          </a:p>
        </p:txBody>
      </p:sp>
      <p:sp>
        <p:nvSpPr>
          <p:cNvPr id="3072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31B20842-3D3D-479F-BA78-8FE927A2EC62}" type="slidenum">
              <a:rPr lang="en-US" altLang="en-US">
                <a:solidFill>
                  <a:srgbClr val="FFFFFF"/>
                </a:solidFill>
              </a:rPr>
              <a:pPr defTabSz="457200" fontAlgn="base">
                <a:spcBef>
                  <a:spcPct val="0"/>
                </a:spcBef>
                <a:spcAft>
                  <a:spcPct val="0"/>
                </a:spcAft>
              </a:pPr>
              <a:t>11</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2519776783"/>
      </p:ext>
    </p:extLst>
  </p:cSld>
  <p:clrMapOvr>
    <a:masterClrMapping/>
  </p:clrMapOvr>
  <p:transition xmlns:p14="http://schemas.microsoft.com/office/powerpoint/2010/mai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609602" y="381000"/>
            <a:ext cx="10969625" cy="5105400"/>
          </a:xfrm>
        </p:spPr>
        <p:txBody>
          <a:bodyPr anchor="ctr"/>
          <a:lstStyle/>
          <a:p>
            <a:pPr marL="0" indent="0" eaLnBrk="1" hangingPunct="1">
              <a:buNone/>
            </a:pPr>
            <a:r>
              <a:rPr lang="en-US" altLang="en-US" sz="4000" dirty="0">
                <a:latin typeface="Calibri Light" panose="020F0302020204030204" pitchFamily="34" charset="0"/>
                <a:cs typeface="Arial" panose="020B0604020202020204" pitchFamily="34" charset="0"/>
              </a:rPr>
              <a:t>Course and Calibration Certificates</a:t>
            </a:r>
          </a:p>
          <a:p>
            <a:pPr marL="0" indent="0" eaLnBrk="1" hangingPunct="1">
              <a:buNone/>
            </a:pPr>
            <a:endParaRPr lang="en-US" altLang="en-US" sz="4000" dirty="0">
              <a:latin typeface="Calibri Light" panose="020F0302020204030204" pitchFamily="34" charset="0"/>
              <a:cs typeface="Arial" panose="020B0604020202020204" pitchFamily="34" charset="0"/>
            </a:endParaRPr>
          </a:p>
          <a:p>
            <a:pPr marL="0" indent="0" eaLnBrk="1" hangingPunct="1">
              <a:buFont typeface="Arial" panose="020B0604020202020204" pitchFamily="34" charset="0"/>
              <a:buChar char="•"/>
            </a:pPr>
            <a:r>
              <a:rPr lang="en-US" altLang="en-US" sz="2000" dirty="0">
                <a:cs typeface="Arial" panose="020B0604020202020204" pitchFamily="34" charset="0"/>
              </a:rPr>
              <a:t>After completing the modules and practice activities for the Grades K-1 Rater Online Basic Training Course or the Assembling and Verifying Writing Collections Course, a certificate of completion will be available in the scoring summary tab of the TELPAS Online Training Center. </a:t>
            </a:r>
          </a:p>
          <a:p>
            <a:pPr marL="0" indent="0" eaLnBrk="1" hangingPunct="1">
              <a:buFont typeface="Arial" panose="020B0604020202020204" pitchFamily="34" charset="0"/>
              <a:buChar char="•"/>
            </a:pPr>
            <a:r>
              <a:rPr lang="en-US" altLang="en-US" sz="2000" dirty="0">
                <a:cs typeface="Arial" panose="020B0604020202020204" pitchFamily="34" charset="0"/>
              </a:rPr>
              <a:t>After completing all modules in the 2-12 online basic training course, district testing coordinators will be able to provide raters with a certificate of completion.</a:t>
            </a:r>
          </a:p>
          <a:p>
            <a:pPr marL="0" indent="0" eaLnBrk="1" hangingPunct="1">
              <a:buFont typeface="Arial" panose="020B0604020202020204" pitchFamily="34" charset="0"/>
              <a:buChar char="•"/>
            </a:pPr>
            <a:r>
              <a:rPr lang="en-US" altLang="en-US" sz="2000" dirty="0">
                <a:cs typeface="Arial" panose="020B0604020202020204" pitchFamily="34" charset="0"/>
              </a:rPr>
              <a:t>After successfully calibrating, raters will go to the scoring summary tab of the TELPAS Online Training Center to access and print a certificate. The certificate must be provided to the session proctor.</a:t>
            </a:r>
          </a:p>
        </p:txBody>
      </p:sp>
      <p:sp>
        <p:nvSpPr>
          <p:cNvPr id="3277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2BC340E3-EF82-44EE-9C28-5680C184D400}" type="slidenum">
              <a:rPr lang="en-US" altLang="en-US">
                <a:solidFill>
                  <a:srgbClr val="FFFFFF"/>
                </a:solidFill>
              </a:rPr>
              <a:pPr defTabSz="457200" fontAlgn="base">
                <a:spcBef>
                  <a:spcPct val="0"/>
                </a:spcBef>
                <a:spcAft>
                  <a:spcPct val="0"/>
                </a:spcAft>
              </a:pPr>
              <a:t>12</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1557315866"/>
      </p:ext>
    </p:extLst>
  </p:cSld>
  <p:clrMapOvr>
    <a:masterClrMapping/>
  </p:clrMapOvr>
  <p:transition xmlns:p14="http://schemas.microsoft.com/office/powerpoint/2010/mai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1154430" y="0"/>
            <a:ext cx="10379077" cy="5181600"/>
          </a:xfrm>
        </p:spPr>
        <p:txBody>
          <a:bodyPr anchor="ctr"/>
          <a:lstStyle/>
          <a:p>
            <a:pPr marL="0" indent="0" eaLnBrk="1" hangingPunct="1">
              <a:buNone/>
            </a:pPr>
            <a:r>
              <a:rPr lang="en-US" altLang="en-US" sz="4000" dirty="0">
                <a:latin typeface="Calibri Light" panose="020F0302020204030204" pitchFamily="34" charset="0"/>
                <a:cs typeface="Arial" panose="020B0604020202020204" pitchFamily="34" charset="0"/>
              </a:rPr>
              <a:t>Coordinator Resources for TELPAS Holistic Rating Training</a:t>
            </a:r>
          </a:p>
          <a:p>
            <a:pPr marL="0" indent="0" eaLnBrk="1" hangingPunct="1">
              <a:buNone/>
            </a:pPr>
            <a:r>
              <a:rPr lang="en-US" altLang="en-US" sz="2000" dirty="0">
                <a:latin typeface="Arial" panose="020B0604020202020204" pitchFamily="34" charset="0"/>
                <a:cs typeface="Arial" panose="020B0604020202020204" pitchFamily="34" charset="0"/>
              </a:rPr>
              <a:t>A document containing important online rater training resources for coordinators includes: </a:t>
            </a:r>
          </a:p>
          <a:p>
            <a:pPr lvl="1" eaLnBrk="1" hangingPunct="1"/>
            <a:r>
              <a:rPr lang="en-US" altLang="en-US" sz="2000" dirty="0">
                <a:latin typeface="Arial" panose="020B0604020202020204" pitchFamily="34" charset="0"/>
              </a:rPr>
              <a:t>Daily calibration passcode for each set (the passcodes are updated weekly) </a:t>
            </a:r>
          </a:p>
          <a:p>
            <a:pPr lvl="1" eaLnBrk="1" hangingPunct="1"/>
            <a:r>
              <a:rPr lang="en-US" altLang="en-US" sz="2000" dirty="0">
                <a:latin typeface="Arial" panose="020B0604020202020204" pitchFamily="34" charset="0"/>
              </a:rPr>
              <a:t>Sample monitored calibration session roster template </a:t>
            </a:r>
          </a:p>
          <a:p>
            <a:pPr lvl="1" eaLnBrk="1" hangingPunct="1"/>
            <a:r>
              <a:rPr lang="en-US" altLang="en-US" sz="2000" dirty="0">
                <a:latin typeface="Arial" panose="020B0604020202020204" pitchFamily="34" charset="0"/>
              </a:rPr>
              <a:t>Link to the course certificate generator for 2–12 Online Basic Training Course </a:t>
            </a:r>
          </a:p>
          <a:p>
            <a:pPr marL="0" indent="0" eaLnBrk="1" hangingPunct="1">
              <a:buNone/>
            </a:pPr>
            <a:r>
              <a:rPr lang="en-US" altLang="en-US" sz="2000" dirty="0">
                <a:latin typeface="Arial" panose="020B0604020202020204" pitchFamily="34" charset="0"/>
                <a:cs typeface="Arial" panose="020B0604020202020204" pitchFamily="34" charset="0"/>
              </a:rPr>
              <a:t>Should only be shared with other designated personnel acting as district coordinator assistants</a:t>
            </a:r>
          </a:p>
          <a:p>
            <a:pPr marL="0" indent="0" eaLnBrk="1" hangingPunct="1">
              <a:buNone/>
            </a:pPr>
            <a:r>
              <a:rPr lang="en-US" altLang="en-US" sz="2000" dirty="0">
                <a:latin typeface="Arial" panose="020B0604020202020204" pitchFamily="34" charset="0"/>
                <a:cs typeface="Arial" panose="020B0604020202020204" pitchFamily="34" charset="0"/>
              </a:rPr>
              <a:t>Can be accessed within the </a:t>
            </a:r>
            <a:r>
              <a:rPr lang="en-US" altLang="en-US" sz="2000" i="1" dirty="0">
                <a:latin typeface="Arial" panose="020B0604020202020204" pitchFamily="34" charset="0"/>
                <a:cs typeface="Arial" panose="020B0604020202020204" pitchFamily="34" charset="0"/>
              </a:rPr>
              <a:t>Published Reports</a:t>
            </a:r>
            <a:r>
              <a:rPr lang="en-US" altLang="en-US" sz="2000" dirty="0">
                <a:latin typeface="Arial" panose="020B0604020202020204" pitchFamily="34" charset="0"/>
                <a:cs typeface="Arial" panose="020B0604020202020204" pitchFamily="34" charset="0"/>
              </a:rPr>
              <a:t> section of the TELPAS Assessment Management System</a:t>
            </a:r>
          </a:p>
        </p:txBody>
      </p:sp>
      <p:sp>
        <p:nvSpPr>
          <p:cNvPr id="3481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DFBB6862-8BD6-4BFC-9FDA-8CD98E6581F6}" type="slidenum">
              <a:rPr lang="en-US" altLang="en-US">
                <a:solidFill>
                  <a:srgbClr val="FFFFFF"/>
                </a:solidFill>
              </a:rPr>
              <a:pPr defTabSz="457200" fontAlgn="base">
                <a:spcBef>
                  <a:spcPct val="0"/>
                </a:spcBef>
                <a:spcAft>
                  <a:spcPct val="0"/>
                </a:spcAft>
              </a:pPr>
              <a:t>13</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145124801"/>
      </p:ext>
    </p:extLst>
  </p:cSld>
  <p:clrMapOvr>
    <a:masterClrMapping/>
  </p:clrMapOvr>
  <p:transition xmlns:p14="http://schemas.microsoft.com/office/powerpoint/2010/mai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a:xfrm>
            <a:off x="533402" y="838200"/>
            <a:ext cx="10969625" cy="5181600"/>
          </a:xfrm>
        </p:spPr>
        <p:txBody>
          <a:bodyPr anchor="ctr"/>
          <a:lstStyle/>
          <a:p>
            <a:pPr marL="0" indent="0" eaLnBrk="1" hangingPunct="1">
              <a:lnSpc>
                <a:spcPct val="70000"/>
              </a:lnSpc>
              <a:buNone/>
            </a:pPr>
            <a:endParaRPr lang="en-US" altLang="en-US" sz="3200" b="1" dirty="0">
              <a:latin typeface="Arial" panose="020B0604020202020204" pitchFamily="34" charset="0"/>
              <a:cs typeface="Arial" panose="020B0604020202020204" pitchFamily="34" charset="0"/>
            </a:endParaRPr>
          </a:p>
          <a:p>
            <a:pPr marL="0" indent="0" eaLnBrk="1" hangingPunct="1">
              <a:lnSpc>
                <a:spcPct val="70000"/>
              </a:lnSpc>
              <a:buNone/>
            </a:pPr>
            <a:endParaRPr lang="en-US" altLang="en-US" sz="3200" b="1" dirty="0">
              <a:latin typeface="Arial" panose="020B0604020202020204" pitchFamily="34" charset="0"/>
              <a:cs typeface="Arial" panose="020B0604020202020204" pitchFamily="34" charset="0"/>
            </a:endParaRPr>
          </a:p>
          <a:p>
            <a:pPr marL="0" indent="0" eaLnBrk="1" hangingPunct="1">
              <a:lnSpc>
                <a:spcPct val="70000"/>
              </a:lnSpc>
              <a:buNone/>
            </a:pPr>
            <a:r>
              <a:rPr lang="en-US" altLang="en-US" sz="4000" dirty="0">
                <a:latin typeface="Calibri Light" panose="020F0302020204030204" pitchFamily="34" charset="0"/>
                <a:cs typeface="Arial" panose="020B0604020202020204" pitchFamily="34" charset="0"/>
              </a:rPr>
              <a:t>TELPAS Online Testing and Data Submission</a:t>
            </a:r>
          </a:p>
          <a:p>
            <a:pPr marL="0" indent="0" algn="ctr" eaLnBrk="1" hangingPunct="1">
              <a:lnSpc>
                <a:spcPct val="70000"/>
              </a:lnSpc>
              <a:buNone/>
            </a:pPr>
            <a:endParaRPr lang="en-US" altLang="en-US" sz="900" dirty="0">
              <a:latin typeface="Arial" panose="020B0604020202020204" pitchFamily="34" charset="0"/>
              <a:cs typeface="Arial" panose="020B0604020202020204" pitchFamily="34" charset="0"/>
            </a:endParaRPr>
          </a:p>
          <a:p>
            <a:pPr marL="0" indent="0" eaLnBrk="1" hangingPunct="1">
              <a:lnSpc>
                <a:spcPct val="70000"/>
              </a:lnSpc>
              <a:buFont typeface="Arial" panose="020B0604020202020204" pitchFamily="34" charset="0"/>
              <a:buChar char="•"/>
            </a:pPr>
            <a:r>
              <a:rPr lang="en-US" altLang="en-US" sz="2300" dirty="0">
                <a:cs typeface="Arial" panose="020B0604020202020204" pitchFamily="34" charset="0"/>
              </a:rPr>
              <a:t>K-1 (all domains) and Grades 2–12 (listening, speaking and writing) online TELPAS entry of holistic rating information will be delivered through TestNav. Grades  2–12 reading test will also be delivered through TestNav.</a:t>
            </a:r>
          </a:p>
          <a:p>
            <a:pPr lvl="1" eaLnBrk="1" hangingPunct="1">
              <a:lnSpc>
                <a:spcPct val="70000"/>
              </a:lnSpc>
              <a:spcBef>
                <a:spcPts val="1200"/>
              </a:spcBef>
              <a:buFont typeface="Arial" panose="020B0604020202020204" pitchFamily="34" charset="0"/>
              <a:buChar char="•"/>
            </a:pPr>
            <a:r>
              <a:rPr lang="en-US" altLang="en-US" sz="2300" dirty="0"/>
              <a:t>TestNav accessed through an installable app version. </a:t>
            </a:r>
          </a:p>
          <a:p>
            <a:pPr lvl="1" eaLnBrk="1" hangingPunct="1">
              <a:lnSpc>
                <a:spcPct val="70000"/>
              </a:lnSpc>
              <a:spcBef>
                <a:spcPts val="1200"/>
              </a:spcBef>
              <a:buFont typeface="Arial" panose="020B0604020202020204" pitchFamily="34" charset="0"/>
              <a:buChar char="•"/>
            </a:pPr>
            <a:endParaRPr lang="en-US" altLang="en-US" sz="2300" dirty="0"/>
          </a:p>
          <a:p>
            <a:pPr marL="0" indent="0" eaLnBrk="1" hangingPunct="1">
              <a:lnSpc>
                <a:spcPct val="70000"/>
              </a:lnSpc>
              <a:buFont typeface="Arial" panose="020B0604020202020204" pitchFamily="34" charset="0"/>
              <a:buChar char="•"/>
            </a:pPr>
            <a:r>
              <a:rPr lang="en-US" altLang="en-US" sz="2300" dirty="0">
                <a:cs typeface="Arial" panose="020B0604020202020204" pitchFamily="34" charset="0"/>
              </a:rPr>
              <a:t>Years in U.S. schools data collection do not break out the first year into semesters.</a:t>
            </a:r>
          </a:p>
          <a:p>
            <a:pPr marL="0" indent="0" eaLnBrk="1" hangingPunct="1">
              <a:lnSpc>
                <a:spcPct val="70000"/>
              </a:lnSpc>
              <a:buFont typeface="Arial" panose="020B0604020202020204" pitchFamily="34" charset="0"/>
              <a:buChar char="•"/>
            </a:pPr>
            <a:endParaRPr lang="en-US" altLang="en-US" sz="2300" dirty="0">
              <a:cs typeface="Arial" panose="020B0604020202020204" pitchFamily="34" charset="0"/>
            </a:endParaRPr>
          </a:p>
          <a:p>
            <a:pPr marL="0" indent="0" eaLnBrk="1" hangingPunct="1">
              <a:lnSpc>
                <a:spcPct val="70000"/>
              </a:lnSpc>
              <a:buFont typeface="Arial" panose="020B0604020202020204" pitchFamily="34" charset="0"/>
              <a:buChar char="•"/>
            </a:pPr>
            <a:r>
              <a:rPr lang="en-US" altLang="en-US" sz="2300" dirty="0">
                <a:cs typeface="Arial" panose="020B0604020202020204" pitchFamily="34" charset="0"/>
              </a:rPr>
              <a:t>TELPAS testing and data submission activities will be managed through </a:t>
            </a:r>
            <a:r>
              <a:rPr lang="en-US" altLang="en-US" sz="2300" dirty="0" err="1">
                <a:cs typeface="Arial" panose="020B0604020202020204" pitchFamily="34" charset="0"/>
              </a:rPr>
              <a:t>PearsonAccess</a:t>
            </a:r>
            <a:r>
              <a:rPr lang="en-US" altLang="en-US" sz="2300" baseline="30000" dirty="0" err="1">
                <a:cs typeface="Arial" panose="020B0604020202020204" pitchFamily="34" charset="0"/>
              </a:rPr>
              <a:t>next</a:t>
            </a:r>
            <a:r>
              <a:rPr lang="en-US" altLang="en-US" sz="2000" dirty="0">
                <a:cs typeface="Arial" panose="020B0604020202020204" pitchFamily="34" charset="0"/>
              </a:rPr>
              <a:t>.</a:t>
            </a:r>
          </a:p>
          <a:p>
            <a:pPr marL="0" indent="0" eaLnBrk="1" hangingPunct="1">
              <a:lnSpc>
                <a:spcPct val="70000"/>
              </a:lnSpc>
              <a:buNone/>
            </a:pPr>
            <a:endParaRPr lang="en-US" altLang="en-US" sz="2800" dirty="0">
              <a:latin typeface="Arial" panose="020B0604020202020204" pitchFamily="34" charset="0"/>
              <a:cs typeface="Arial" panose="020B0604020202020204" pitchFamily="34" charset="0"/>
            </a:endParaRPr>
          </a:p>
          <a:p>
            <a:pPr marL="0" indent="0" algn="ctr" eaLnBrk="1" hangingPunct="1">
              <a:lnSpc>
                <a:spcPct val="70000"/>
              </a:lnSpc>
              <a:buNone/>
            </a:pPr>
            <a:endParaRPr lang="en-US" altLang="en-US" sz="2500" dirty="0">
              <a:latin typeface="Arial" panose="020B0604020202020204" pitchFamily="34" charset="0"/>
              <a:cs typeface="Arial" panose="020B0604020202020204" pitchFamily="34" charset="0"/>
            </a:endParaRPr>
          </a:p>
          <a:p>
            <a:pPr marL="0" indent="0" algn="ctr" eaLnBrk="1" hangingPunct="1">
              <a:lnSpc>
                <a:spcPct val="70000"/>
              </a:lnSpc>
              <a:buNone/>
            </a:pPr>
            <a:endParaRPr lang="en-US" altLang="en-US" sz="2500" dirty="0">
              <a:latin typeface="Arial" panose="020B0604020202020204" pitchFamily="34" charset="0"/>
              <a:cs typeface="Arial" panose="020B0604020202020204" pitchFamily="34" charset="0"/>
            </a:endParaRPr>
          </a:p>
          <a:p>
            <a:pPr marL="0" indent="0" algn="ctr" eaLnBrk="1" hangingPunct="1">
              <a:lnSpc>
                <a:spcPct val="70000"/>
              </a:lnSpc>
              <a:buNone/>
            </a:pPr>
            <a:endParaRPr lang="en-US" altLang="en-US" sz="2500" dirty="0">
              <a:latin typeface="Arial" panose="020B0604020202020204" pitchFamily="34" charset="0"/>
              <a:cs typeface="Arial" panose="020B0604020202020204" pitchFamily="34" charset="0"/>
            </a:endParaRPr>
          </a:p>
        </p:txBody>
      </p:sp>
      <p:sp>
        <p:nvSpPr>
          <p:cNvPr id="3686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0F070F8E-1CF1-44D7-9413-749FC075EBBE}" type="slidenum">
              <a:rPr lang="en-US" altLang="en-US">
                <a:solidFill>
                  <a:srgbClr val="FFFFFF"/>
                </a:solidFill>
              </a:rPr>
              <a:pPr defTabSz="457200" fontAlgn="base">
                <a:spcBef>
                  <a:spcPct val="0"/>
                </a:spcBef>
                <a:spcAft>
                  <a:spcPct val="0"/>
                </a:spcAft>
              </a:pPr>
              <a:t>14</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2947164888"/>
      </p:ext>
    </p:extLst>
  </p:cSld>
  <p:clrMapOvr>
    <a:masterClrMapping/>
  </p:clrMapOvr>
  <p:transition xmlns:p14="http://schemas.microsoft.com/office/powerpoint/2010/mai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a:xfrm>
            <a:off x="609602" y="685800"/>
            <a:ext cx="10969625" cy="5105400"/>
          </a:xfrm>
        </p:spPr>
        <p:txBody>
          <a:bodyPr anchor="ctr"/>
          <a:lstStyle/>
          <a:p>
            <a:pPr marL="0" indent="0" algn="ctr" eaLnBrk="1" hangingPunct="1">
              <a:buNone/>
            </a:pPr>
            <a:endParaRPr lang="en-US" altLang="en-US" sz="3900" b="1" dirty="0">
              <a:latin typeface="Arial" panose="020B0604020202020204" pitchFamily="34" charset="0"/>
              <a:cs typeface="Arial" panose="020B0604020202020204" pitchFamily="34" charset="0"/>
            </a:endParaRPr>
          </a:p>
          <a:p>
            <a:pPr marL="0" indent="0" eaLnBrk="1" hangingPunct="1">
              <a:buNone/>
            </a:pPr>
            <a:r>
              <a:rPr lang="en-US" altLang="en-US" sz="4000" dirty="0">
                <a:latin typeface="Calibri Light" panose="020F0302020204030204" pitchFamily="34" charset="0"/>
                <a:cs typeface="Arial" panose="020B0604020202020204" pitchFamily="34" charset="0"/>
              </a:rPr>
              <a:t>TELPAS Online Test Sessions</a:t>
            </a:r>
          </a:p>
          <a:p>
            <a:pPr marL="0" indent="0" eaLnBrk="1" hangingPunct="1">
              <a:buFont typeface="Arial" panose="020B0604020202020204" pitchFamily="34" charset="0"/>
              <a:buChar char="•"/>
            </a:pPr>
            <a:r>
              <a:rPr lang="en-US" altLang="en-US" sz="2200" dirty="0">
                <a:cs typeface="Arial" panose="020B0604020202020204" pitchFamily="34" charset="0"/>
              </a:rPr>
              <a:t>Test sessions will need to be created for students to take the grades 2–12 reading test.</a:t>
            </a:r>
          </a:p>
          <a:p>
            <a:pPr lvl="1" eaLnBrk="1" hangingPunct="1">
              <a:spcBef>
                <a:spcPts val="1200"/>
              </a:spcBef>
              <a:buFont typeface="Arial" panose="020B0604020202020204" pitchFamily="34" charset="0"/>
              <a:buChar char="•"/>
            </a:pPr>
            <a:r>
              <a:rPr lang="en-US" altLang="en-US" sz="2200" dirty="0"/>
              <a:t>This includes separate test sessions for students approved to take a paper administration so that responses to test questions can be transcribed into a special online form.</a:t>
            </a:r>
          </a:p>
          <a:p>
            <a:pPr marL="0" indent="0" eaLnBrk="1" hangingPunct="1">
              <a:buFont typeface="Arial" panose="020B0604020202020204" pitchFamily="34" charset="0"/>
              <a:buChar char="•"/>
            </a:pPr>
            <a:r>
              <a:rPr lang="en-US" altLang="en-US" sz="2200" dirty="0">
                <a:cs typeface="Arial" panose="020B0604020202020204" pitchFamily="34" charset="0"/>
              </a:rPr>
              <a:t>Test sessions will need to be created for holistic rating information to be entered for each student in K–12.</a:t>
            </a:r>
          </a:p>
          <a:p>
            <a:pPr marL="0" indent="0" eaLnBrk="1" hangingPunct="1">
              <a:buFont typeface="Arial" panose="020B0604020202020204" pitchFamily="34" charset="0"/>
              <a:buChar char="•"/>
            </a:pPr>
            <a:r>
              <a:rPr lang="en-US" altLang="en-US" sz="2200" dirty="0">
                <a:cs typeface="Arial" panose="020B0604020202020204" pitchFamily="34" charset="0"/>
              </a:rPr>
              <a:t>Student test tickets will be used for students to log in to reading tests but are no longer required for designated personnel to enter rating information. Administrators will “Launch Test” instead.</a:t>
            </a:r>
          </a:p>
          <a:p>
            <a:pPr marL="0" indent="0" eaLnBrk="1" hangingPunct="1"/>
            <a:endParaRPr lang="en-US" altLang="en-US" sz="2800" dirty="0">
              <a:latin typeface="Arial" panose="020B0604020202020204" pitchFamily="34" charset="0"/>
              <a:cs typeface="Arial" panose="020B0604020202020204" pitchFamily="34" charset="0"/>
            </a:endParaRPr>
          </a:p>
          <a:p>
            <a:pPr marL="0" indent="0" algn="ctr" eaLnBrk="1" hangingPunct="1">
              <a:buNone/>
            </a:pPr>
            <a:endParaRPr lang="en-US" altLang="en-US" sz="4000" dirty="0">
              <a:latin typeface="Arial" panose="020B0604020202020204" pitchFamily="34" charset="0"/>
              <a:cs typeface="Arial" panose="020B0604020202020204" pitchFamily="34" charset="0"/>
            </a:endParaRPr>
          </a:p>
        </p:txBody>
      </p:sp>
      <p:sp>
        <p:nvSpPr>
          <p:cNvPr id="3891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BF8B56DC-2DD2-4A25-AF70-C392FE15A2BE}" type="slidenum">
              <a:rPr lang="en-US" altLang="en-US">
                <a:solidFill>
                  <a:srgbClr val="FFFFFF"/>
                </a:solidFill>
              </a:rPr>
              <a:pPr defTabSz="457200" fontAlgn="base">
                <a:spcBef>
                  <a:spcPct val="0"/>
                </a:spcBef>
                <a:spcAft>
                  <a:spcPct val="0"/>
                </a:spcAft>
              </a:pPr>
              <a:t>15</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3024670549"/>
      </p:ext>
    </p:extLst>
  </p:cSld>
  <p:clrMapOvr>
    <a:masterClrMapping/>
  </p:clrMapOvr>
  <p:transition xmlns:p14="http://schemas.microsoft.com/office/powerpoint/2010/mai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5"/>
          <p:cNvSpPr>
            <a:spLocks noGrp="1"/>
          </p:cNvSpPr>
          <p:nvPr>
            <p:ph type="title"/>
          </p:nvPr>
        </p:nvSpPr>
        <p:spPr/>
        <p:txBody>
          <a:bodyPr/>
          <a:lstStyle/>
          <a:p>
            <a:pPr defTabSz="914126" eaLnBrk="1" fontAlgn="auto" hangingPunct="1">
              <a:spcAft>
                <a:spcPts val="0"/>
              </a:spcAft>
              <a:defRPr/>
            </a:pPr>
            <a:r>
              <a:rPr lang="en-US" altLang="en-US" sz="4799" dirty="0">
                <a:solidFill>
                  <a:schemeClr val="tx1">
                    <a:lumMod val="75000"/>
                    <a:lumOff val="25000"/>
                  </a:schemeClr>
                </a:solidFill>
                <a:ea typeface="+mj-ea"/>
                <a:cs typeface="+mj-cs"/>
              </a:rPr>
              <a:t>TELPAS Reading Accommodations Information</a:t>
            </a:r>
          </a:p>
        </p:txBody>
      </p:sp>
      <p:sp>
        <p:nvSpPr>
          <p:cNvPr id="40963" name="Content Placeholder 6"/>
          <p:cNvSpPr>
            <a:spLocks noGrp="1"/>
          </p:cNvSpPr>
          <p:nvPr>
            <p:ph idx="1"/>
          </p:nvPr>
        </p:nvSpPr>
        <p:spPr>
          <a:xfrm>
            <a:off x="1220789" y="1803400"/>
            <a:ext cx="9980613" cy="4267200"/>
          </a:xfrm>
        </p:spPr>
        <p:txBody>
          <a:bodyPr/>
          <a:lstStyle/>
          <a:p>
            <a:pPr marL="246063" indent="-246063" eaLnBrk="1" hangingPunct="1">
              <a:spcAft>
                <a:spcPct val="0"/>
              </a:spcAft>
            </a:pPr>
            <a:r>
              <a:rPr lang="en-US" altLang="en-US"/>
              <a:t>TELPAS Reading Test Administrator Manual contains information about specific accommodations allowed for grades 2–12 TELPAS reading tests.</a:t>
            </a:r>
          </a:p>
          <a:p>
            <a:pPr marL="246063" indent="-246063" eaLnBrk="1" hangingPunct="1">
              <a:spcAft>
                <a:spcPct val="0"/>
              </a:spcAft>
            </a:pPr>
            <a:r>
              <a:rPr lang="en-US" altLang="en-US"/>
              <a:t>Specific information regarding student eligibility criteria and special instructions or considerations is available at the Accommodation Resources webpage. </a:t>
            </a:r>
          </a:p>
          <a:p>
            <a:pPr marL="246063" indent="-246063" eaLnBrk="1" hangingPunct="1">
              <a:spcAft>
                <a:spcPct val="0"/>
              </a:spcAft>
            </a:pPr>
            <a:r>
              <a:rPr lang="en-US" altLang="en-US"/>
              <a:t>The following procedures are not permitted, as they may invalidate the test.</a:t>
            </a:r>
          </a:p>
          <a:p>
            <a:pPr marL="547688" lvl="1" indent="-246063" eaLnBrk="1" hangingPunct="1">
              <a:spcAft>
                <a:spcPct val="0"/>
              </a:spcAft>
            </a:pPr>
            <a:r>
              <a:rPr lang="en-US" altLang="en-US"/>
              <a:t>Students may not receive reading assistance.</a:t>
            </a:r>
          </a:p>
          <a:p>
            <a:pPr marL="547688" lvl="1" indent="-246063" eaLnBrk="1" hangingPunct="1">
              <a:spcAft>
                <a:spcPct val="0"/>
              </a:spcAft>
            </a:pPr>
            <a:r>
              <a:rPr lang="en-US" altLang="en-US"/>
              <a:t>Students may not use English-language or foreign-language reference materials.</a:t>
            </a:r>
          </a:p>
          <a:p>
            <a:pPr marL="547688" lvl="1" indent="-246063" eaLnBrk="1" hangingPunct="1">
              <a:spcAft>
                <a:spcPct val="0"/>
              </a:spcAft>
            </a:pPr>
            <a:r>
              <a:rPr lang="en-US" altLang="en-US"/>
              <a:t>Test questions and reading selections may not be translated.</a:t>
            </a:r>
          </a:p>
          <a:p>
            <a:pPr marL="547688" lvl="1" indent="-246063" eaLnBrk="1" hangingPunct="1">
              <a:spcAft>
                <a:spcPct val="0"/>
              </a:spcAft>
            </a:pPr>
            <a:r>
              <a:rPr lang="en-US" altLang="en-US"/>
              <a:t>Test questions, answer choices, and selections may not be rephrased, clarified, or read to students. </a:t>
            </a:r>
          </a:p>
          <a:p>
            <a:pPr marL="246063" indent="-246063" eaLnBrk="1" hangingPunct="1">
              <a:spcAft>
                <a:spcPct val="0"/>
              </a:spcAft>
            </a:pPr>
            <a:endParaRPr lang="en-US" altLang="en-US"/>
          </a:p>
        </p:txBody>
      </p:sp>
      <p:sp>
        <p:nvSpPr>
          <p:cNvPr id="4096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C978A35D-764D-4B6B-AE9D-63E1686A36EB}" type="slidenum">
              <a:rPr lang="en-US" altLang="en-US">
                <a:solidFill>
                  <a:srgbClr val="FFFFFF"/>
                </a:solidFill>
              </a:rPr>
              <a:pPr defTabSz="457200" fontAlgn="base">
                <a:spcBef>
                  <a:spcPct val="0"/>
                </a:spcBef>
                <a:spcAft>
                  <a:spcPct val="0"/>
                </a:spcAft>
              </a:pPr>
              <a:t>16</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4028745306"/>
      </p:ext>
    </p:extLst>
  </p:cSld>
  <p:clrMapOvr>
    <a:masterClrMapping/>
  </p:clrMapOvr>
  <p:transition xmlns:p14="http://schemas.microsoft.com/office/powerpoint/2010/mai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defTabSz="914126" eaLnBrk="1" fontAlgn="auto" hangingPunct="1">
              <a:spcAft>
                <a:spcPts val="0"/>
              </a:spcAft>
              <a:defRPr/>
            </a:pPr>
            <a:r>
              <a:rPr lang="en-US" altLang="en-US" sz="4799">
                <a:solidFill>
                  <a:schemeClr val="tx1">
                    <a:lumMod val="75000"/>
                    <a:lumOff val="25000"/>
                  </a:schemeClr>
                </a:solidFill>
                <a:ea typeface="+mj-ea"/>
                <a:cs typeface="+mj-cs"/>
              </a:rPr>
              <a:t>Reports for Monitoring Completion of TELPAS Administrations</a:t>
            </a:r>
          </a:p>
        </p:txBody>
      </p:sp>
      <p:sp>
        <p:nvSpPr>
          <p:cNvPr id="43011" name="Content Placeholder 2"/>
          <p:cNvSpPr>
            <a:spLocks noGrp="1"/>
          </p:cNvSpPr>
          <p:nvPr>
            <p:ph idx="1"/>
          </p:nvPr>
        </p:nvSpPr>
        <p:spPr/>
        <p:txBody>
          <a:bodyPr/>
          <a:lstStyle/>
          <a:p>
            <a:pPr eaLnBrk="1" hangingPunct="1"/>
            <a:r>
              <a:rPr lang="en-US" altLang="en-US"/>
              <a:t>TELPAS Combined Status Report (Campus Level)</a:t>
            </a:r>
          </a:p>
          <a:p>
            <a:pPr lvl="1" eaLnBrk="1" hangingPunct="1"/>
            <a:r>
              <a:rPr lang="en-US" altLang="en-US"/>
              <a:t>This report displays the status of K–12 holistic rating entry and 2–12 reading test for each student registered with a selected campus.</a:t>
            </a:r>
          </a:p>
          <a:p>
            <a:pPr lvl="1" eaLnBrk="1" hangingPunct="1"/>
            <a:r>
              <a:rPr lang="en-US" altLang="en-US"/>
              <a:t>Coordinators can also verify ratings and rater information, completion of 2–12 reading tests, and entry of years in U.S. schools information.</a:t>
            </a:r>
          </a:p>
          <a:p>
            <a:pPr eaLnBrk="1" hangingPunct="1"/>
            <a:r>
              <a:rPr lang="en-US" altLang="en-US"/>
              <a:t>TELPAS Summary Report (District and Campus Level)</a:t>
            </a:r>
          </a:p>
          <a:p>
            <a:pPr lvl="1" eaLnBrk="1" hangingPunct="1"/>
            <a:r>
              <a:rPr lang="en-US" altLang="en-US"/>
              <a:t>This report displays the status of the entry of K–12 TELPAS rating information and 2–12 reading tests for a district and campuses within that district.</a:t>
            </a:r>
          </a:p>
          <a:p>
            <a:pPr lvl="1" eaLnBrk="1" hangingPunct="1"/>
            <a:r>
              <a:rPr lang="en-US" altLang="en-US"/>
              <a:t>Report indicates the number of students with each status (Not Started, Incomplete, and Complete) for the rating and reading portions of the assessment.</a:t>
            </a:r>
          </a:p>
          <a:p>
            <a:pPr eaLnBrk="1" hangingPunct="1"/>
            <a:endParaRPr lang="en-US" altLang="en-US"/>
          </a:p>
        </p:txBody>
      </p:sp>
      <p:sp>
        <p:nvSpPr>
          <p:cNvPr id="4301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22199C31-27C3-46D5-AF77-B15553099751}" type="slidenum">
              <a:rPr lang="en-US" altLang="en-US">
                <a:solidFill>
                  <a:srgbClr val="FFFFFF"/>
                </a:solidFill>
              </a:rPr>
              <a:pPr defTabSz="457200" fontAlgn="base">
                <a:spcBef>
                  <a:spcPct val="0"/>
                </a:spcBef>
                <a:spcAft>
                  <a:spcPct val="0"/>
                </a:spcAft>
              </a:pPr>
              <a:t>17</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611350498"/>
      </p:ext>
    </p:extLst>
  </p:cSld>
  <p:clrMapOvr>
    <a:masterClrMapping/>
  </p:clrMapOvr>
  <p:transition xmlns:p14="http://schemas.microsoft.com/office/powerpoint/2010/mai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defTabSz="914126" eaLnBrk="1" fontAlgn="auto" hangingPunct="1">
              <a:spcAft>
                <a:spcPts val="0"/>
              </a:spcAft>
              <a:defRPr/>
            </a:pPr>
            <a:r>
              <a:rPr lang="en-US" altLang="en-US" sz="4799">
                <a:solidFill>
                  <a:schemeClr val="tx1">
                    <a:lumMod val="75000"/>
                    <a:lumOff val="25000"/>
                  </a:schemeClr>
                </a:solidFill>
                <a:ea typeface="+mj-ea"/>
                <a:cs typeface="+mj-cs"/>
              </a:rPr>
              <a:t>Unsubmit and Do Not Report for Online Tests</a:t>
            </a:r>
          </a:p>
        </p:txBody>
      </p:sp>
      <p:sp>
        <p:nvSpPr>
          <p:cNvPr id="45059" name="Content Placeholder 2"/>
          <p:cNvSpPr>
            <a:spLocks noGrp="1"/>
          </p:cNvSpPr>
          <p:nvPr>
            <p:ph idx="1"/>
          </p:nvPr>
        </p:nvSpPr>
        <p:spPr/>
        <p:txBody>
          <a:bodyPr/>
          <a:lstStyle/>
          <a:p>
            <a:pPr eaLnBrk="1" hangingPunct="1">
              <a:lnSpc>
                <a:spcPct val="70000"/>
              </a:lnSpc>
            </a:pPr>
            <a:r>
              <a:rPr lang="en-US" altLang="en-US" sz="2200" b="1"/>
              <a:t>Unsubmit</a:t>
            </a:r>
            <a:r>
              <a:rPr lang="en-US" altLang="en-US" sz="2200"/>
              <a:t> </a:t>
            </a:r>
          </a:p>
          <a:p>
            <a:pPr lvl="1" eaLnBrk="1" hangingPunct="1">
              <a:lnSpc>
                <a:spcPct val="70000"/>
              </a:lnSpc>
            </a:pPr>
            <a:r>
              <a:rPr lang="en-US" altLang="en-US" sz="1900" b="1"/>
              <a:t>For grades 2–12 reading tests:</a:t>
            </a:r>
            <a:r>
              <a:rPr lang="en-US" altLang="en-US" sz="1900"/>
              <a:t> In the event that a student or test administrator submits a student’s reading test prematurely and the student did not get the chance to complete the test, the district testing coordinator should contact Pearson’s Customer Service Center as soon as possible to get the student’s test unsubmitted. TEA must be contacted to approve this if it has been more than 2 hours since the student’s test was inadvertently submitted.</a:t>
            </a:r>
          </a:p>
          <a:p>
            <a:pPr lvl="1" eaLnBrk="1" hangingPunct="1">
              <a:lnSpc>
                <a:spcPct val="70000"/>
              </a:lnSpc>
            </a:pPr>
            <a:r>
              <a:rPr lang="en-US" altLang="en-US" sz="1900" b="1"/>
              <a:t>For grades K–12 rating entry form: </a:t>
            </a:r>
            <a:r>
              <a:rPr lang="en-US" altLang="en-US" sz="1900"/>
              <a:t>In the event an error was made in entering holistic ratings or rater information, the district testing coordinator should contact the Customer Service Center to get the rating entry form unsubmitted to make corrections.</a:t>
            </a:r>
          </a:p>
          <a:p>
            <a:pPr eaLnBrk="1" hangingPunct="1">
              <a:lnSpc>
                <a:spcPct val="70000"/>
              </a:lnSpc>
            </a:pPr>
            <a:r>
              <a:rPr lang="en-US" altLang="en-US" sz="2200" b="1"/>
              <a:t>Do Not Report</a:t>
            </a:r>
          </a:p>
          <a:p>
            <a:pPr lvl="1" eaLnBrk="1" hangingPunct="1">
              <a:lnSpc>
                <a:spcPct val="70000"/>
              </a:lnSpc>
            </a:pPr>
            <a:r>
              <a:rPr lang="en-US" altLang="en-US" sz="1900"/>
              <a:t>This function is used to void a student’s online testing record. This should mainly be used for voiding student’s test records of ineligible testers (i.e. when non-ELL students are tested for TELPAS)</a:t>
            </a:r>
          </a:p>
          <a:p>
            <a:pPr lvl="1" eaLnBrk="1" hangingPunct="1">
              <a:lnSpc>
                <a:spcPct val="70000"/>
              </a:lnSpc>
            </a:pPr>
            <a:r>
              <a:rPr lang="en-US" altLang="en-US" sz="1900"/>
              <a:t>Function is available on the Test Details screen for online tests to district testing coordinators only </a:t>
            </a:r>
          </a:p>
          <a:p>
            <a:pPr lvl="1" eaLnBrk="1" hangingPunct="1">
              <a:lnSpc>
                <a:spcPct val="70000"/>
              </a:lnSpc>
            </a:pPr>
            <a:endParaRPr lang="en-US" altLang="en-US" sz="1900"/>
          </a:p>
        </p:txBody>
      </p:sp>
      <p:sp>
        <p:nvSpPr>
          <p:cNvPr id="4506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4E439484-13AA-419A-9D90-33BF14193D99}" type="slidenum">
              <a:rPr lang="en-US" altLang="en-US">
                <a:solidFill>
                  <a:srgbClr val="FFFFFF"/>
                </a:solidFill>
              </a:rPr>
              <a:pPr defTabSz="457200" fontAlgn="base">
                <a:spcBef>
                  <a:spcPct val="0"/>
                </a:spcBef>
                <a:spcAft>
                  <a:spcPct val="0"/>
                </a:spcAft>
              </a:pPr>
              <a:t>18</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812329132"/>
      </p:ext>
    </p:extLst>
  </p:cSld>
  <p:clrMapOvr>
    <a:masterClrMapping/>
  </p:clrMapOvr>
  <p:transition xmlns:p14="http://schemas.microsoft.com/office/powerpoint/2010/mai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defTabSz="914126" eaLnBrk="1" fontAlgn="auto" hangingPunct="1">
              <a:spcAft>
                <a:spcPts val="0"/>
              </a:spcAft>
              <a:defRPr/>
            </a:pPr>
            <a:r>
              <a:rPr lang="en-US" altLang="en-US" sz="4799">
                <a:solidFill>
                  <a:schemeClr val="tx1">
                    <a:lumMod val="75000"/>
                    <a:lumOff val="25000"/>
                  </a:schemeClr>
                </a:solidFill>
                <a:ea typeface="+mj-ea"/>
                <a:cs typeface="+mj-cs"/>
              </a:rPr>
              <a:t>Years in U.S. Schools Data Collection</a:t>
            </a:r>
          </a:p>
        </p:txBody>
      </p:sp>
      <p:sp>
        <p:nvSpPr>
          <p:cNvPr id="47107" name="Content Placeholder 2"/>
          <p:cNvSpPr>
            <a:spLocks noGrp="1"/>
          </p:cNvSpPr>
          <p:nvPr>
            <p:ph idx="1"/>
          </p:nvPr>
        </p:nvSpPr>
        <p:spPr/>
        <p:txBody>
          <a:bodyPr/>
          <a:lstStyle/>
          <a:p>
            <a:pPr marL="246063" indent="-246063" eaLnBrk="1" hangingPunct="1">
              <a:spcAft>
                <a:spcPct val="0"/>
              </a:spcAft>
            </a:pPr>
            <a:r>
              <a:rPr lang="en-US" altLang="en-US" sz="2500">
                <a:cs typeface="Arial" panose="020B0604020202020204" pitchFamily="34" charset="0"/>
              </a:rPr>
              <a:t>The </a:t>
            </a:r>
            <a:r>
              <a:rPr lang="en-US" altLang="en-US" sz="2500" b="1" i="1">
                <a:solidFill>
                  <a:srgbClr val="8E4221"/>
                </a:solidFill>
                <a:cs typeface="Arial" panose="020B0604020202020204" pitchFamily="34" charset="0"/>
              </a:rPr>
              <a:t>Instructions for Years in U.S. Schools Data Collection </a:t>
            </a:r>
            <a:r>
              <a:rPr lang="en-US" altLang="en-US" sz="2500">
                <a:cs typeface="Arial" panose="020B0604020202020204" pitchFamily="34" charset="0"/>
              </a:rPr>
              <a:t>document is posted on the Language Proficiency Assessment Committee Resources webpage at </a:t>
            </a:r>
            <a:r>
              <a:rPr lang="en-US" altLang="en-US">
                <a:cs typeface="Arial" panose="020B0604020202020204" pitchFamily="34" charset="0"/>
                <a:hlinkClick r:id="rId3"/>
              </a:rPr>
              <a:t>http://tea.texas.gov/student.assessment/ell/lpac/</a:t>
            </a:r>
            <a:r>
              <a:rPr lang="en-US" altLang="en-US">
                <a:cs typeface="Arial" panose="020B0604020202020204" pitchFamily="34" charset="0"/>
              </a:rPr>
              <a:t>.</a:t>
            </a:r>
            <a:endParaRPr lang="en-US" altLang="en-US" sz="2500">
              <a:cs typeface="Arial" panose="020B0604020202020204" pitchFamily="34" charset="0"/>
            </a:endParaRPr>
          </a:p>
          <a:p>
            <a:pPr marL="246063" indent="-246063" eaLnBrk="1" hangingPunct="1">
              <a:spcAft>
                <a:spcPct val="0"/>
              </a:spcAft>
            </a:pPr>
            <a:r>
              <a:rPr lang="en-US" altLang="en-US" sz="2500">
                <a:cs typeface="Arial" panose="020B0604020202020204" pitchFamily="34" charset="0"/>
              </a:rPr>
              <a:t>Information is also available in the </a:t>
            </a:r>
            <a:r>
              <a:rPr lang="en-US" altLang="en-US" sz="2500" b="1" i="1">
                <a:solidFill>
                  <a:srgbClr val="8E4221"/>
                </a:solidFill>
                <a:cs typeface="Arial" panose="020B0604020202020204" pitchFamily="34" charset="0"/>
              </a:rPr>
              <a:t>2017 District and Campus Coordinator Manual</a:t>
            </a:r>
            <a:r>
              <a:rPr lang="en-US" altLang="en-US" sz="2500">
                <a:cs typeface="Arial" panose="020B0604020202020204" pitchFamily="34" charset="0"/>
              </a:rPr>
              <a:t>.</a:t>
            </a:r>
          </a:p>
          <a:p>
            <a:pPr marL="246063" indent="-246063" eaLnBrk="1" hangingPunct="1">
              <a:spcAft>
                <a:spcPct val="0"/>
              </a:spcAft>
            </a:pPr>
            <a:endParaRPr lang="en-US" altLang="en-US" sz="2500"/>
          </a:p>
        </p:txBody>
      </p:sp>
      <p:sp>
        <p:nvSpPr>
          <p:cNvPr id="4710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2EFB815F-5337-4C6C-A4FC-7B81431DE8F8}" type="slidenum">
              <a:rPr lang="en-US" altLang="en-US">
                <a:solidFill>
                  <a:srgbClr val="FFFFFF"/>
                </a:solidFill>
              </a:rPr>
              <a:pPr defTabSz="457200" fontAlgn="base">
                <a:spcBef>
                  <a:spcPct val="0"/>
                </a:spcBef>
                <a:spcAft>
                  <a:spcPct val="0"/>
                </a:spcAft>
              </a:pPr>
              <a:t>19</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3828707318"/>
      </p:ext>
    </p:extLst>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2"/>
          <p:cNvSpPr>
            <a:spLocks noGrp="1"/>
          </p:cNvSpPr>
          <p:nvPr>
            <p:ph type="title"/>
          </p:nvPr>
        </p:nvSpPr>
        <p:spPr/>
        <p:txBody>
          <a:bodyPr/>
          <a:lstStyle/>
          <a:p>
            <a:pPr defTabSz="914126" eaLnBrk="1" fontAlgn="auto" hangingPunct="1">
              <a:spcAft>
                <a:spcPts val="0"/>
              </a:spcAft>
              <a:defRPr/>
            </a:pPr>
            <a:r>
              <a:rPr lang="en-US" altLang="en-US" sz="4799" dirty="0">
                <a:solidFill>
                  <a:schemeClr val="tx1">
                    <a:lumMod val="75000"/>
                    <a:lumOff val="25000"/>
                  </a:schemeClr>
                </a:solidFill>
                <a:ea typeface="+mj-ea"/>
                <a:cs typeface="+mj-cs"/>
              </a:rPr>
              <a:t>Disclaimer</a:t>
            </a:r>
          </a:p>
        </p:txBody>
      </p:sp>
      <p:sp>
        <p:nvSpPr>
          <p:cNvPr id="9219" name="Content Placeholder 13"/>
          <p:cNvSpPr>
            <a:spLocks noGrp="1"/>
          </p:cNvSpPr>
          <p:nvPr>
            <p:ph idx="1"/>
          </p:nvPr>
        </p:nvSpPr>
        <p:spPr/>
        <p:txBody>
          <a:bodyPr rtlCol="0">
            <a:normAutofit/>
          </a:bodyPr>
          <a:lstStyle/>
          <a:p>
            <a:pPr marL="91413" indent="-91413" defTabSz="914126" eaLnBrk="1" fontAlgn="auto" hangingPunct="1">
              <a:defRPr/>
            </a:pPr>
            <a:r>
              <a:rPr lang="en-US" altLang="en-US" sz="1999">
                <a:solidFill>
                  <a:schemeClr val="tx1">
                    <a:lumMod val="75000"/>
                    <a:lumOff val="25000"/>
                  </a:schemeClr>
                </a:solidFill>
                <a:ea typeface="+mn-ea"/>
                <a:cs typeface="+mn-cs"/>
              </a:rPr>
              <a:t>These slides have been prepared by the Student Assessment Division of the Texas Education Agency.</a:t>
            </a:r>
          </a:p>
          <a:p>
            <a:pPr marL="91413" indent="-91413" defTabSz="914126" eaLnBrk="1" fontAlgn="auto" hangingPunct="1">
              <a:defRPr/>
            </a:pPr>
            <a:endParaRPr lang="en-US" altLang="en-US" sz="1999">
              <a:solidFill>
                <a:schemeClr val="tx1">
                  <a:lumMod val="75000"/>
                  <a:lumOff val="25000"/>
                </a:schemeClr>
              </a:solidFill>
              <a:ea typeface="+mn-ea"/>
              <a:cs typeface="+mn-cs"/>
            </a:endParaRPr>
          </a:p>
          <a:p>
            <a:pPr marL="91413" indent="-91413" defTabSz="914126" eaLnBrk="1" fontAlgn="auto" hangingPunct="1">
              <a:defRPr/>
            </a:pPr>
            <a:r>
              <a:rPr lang="en-US" altLang="en-US" sz="1999">
                <a:solidFill>
                  <a:schemeClr val="tx1">
                    <a:lumMod val="75000"/>
                    <a:lumOff val="25000"/>
                  </a:schemeClr>
                </a:solidFill>
                <a:ea typeface="+mn-ea"/>
                <a:cs typeface="+mn-cs"/>
              </a:rPr>
              <a:t>If any slide is changed for local use, please remove the TEA footer at the bottom of the slide.</a:t>
            </a:r>
          </a:p>
        </p:txBody>
      </p:sp>
      <p:sp>
        <p:nvSpPr>
          <p:cNvPr id="122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209C063B-A9CC-479D-A141-F1CD49105B94}" type="slidenum">
              <a:rPr lang="en-US" altLang="en-US">
                <a:solidFill>
                  <a:srgbClr val="FFFFFF"/>
                </a:solidFill>
              </a:rPr>
              <a:pPr defTabSz="457200" fontAlgn="base">
                <a:spcBef>
                  <a:spcPct val="0"/>
                </a:spcBef>
                <a:spcAft>
                  <a:spcPct val="0"/>
                </a:spcAft>
              </a:pPr>
              <a:t>2</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2490415473"/>
      </p:ext>
    </p:extLst>
  </p:cSld>
  <p:clrMapOvr>
    <a:masterClrMapping/>
  </p:clrMapOvr>
  <p:transition xmlns:p14="http://schemas.microsoft.com/office/powerpoint/2010/mai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defTabSz="914126" eaLnBrk="1" fontAlgn="auto" hangingPunct="1">
              <a:spcAft>
                <a:spcPts val="0"/>
              </a:spcAft>
              <a:defRPr/>
            </a:pPr>
            <a:r>
              <a:rPr lang="en-US" altLang="en-US" sz="4799">
                <a:solidFill>
                  <a:schemeClr val="tx1">
                    <a:lumMod val="75000"/>
                    <a:lumOff val="25000"/>
                  </a:schemeClr>
                </a:solidFill>
                <a:ea typeface="+mj-ea"/>
                <a:cs typeface="+mj-cs"/>
              </a:rPr>
              <a:t>Years in U.S. Schools Data Collection</a:t>
            </a:r>
          </a:p>
        </p:txBody>
      </p:sp>
      <p:sp>
        <p:nvSpPr>
          <p:cNvPr id="3" name="Content Placeholder 2"/>
          <p:cNvSpPr>
            <a:spLocks noGrp="1"/>
          </p:cNvSpPr>
          <p:nvPr>
            <p:ph idx="1"/>
          </p:nvPr>
        </p:nvSpPr>
        <p:spPr/>
        <p:txBody>
          <a:bodyPr rtlCol="0">
            <a:normAutofit/>
          </a:bodyPr>
          <a:lstStyle/>
          <a:p>
            <a:pPr marL="0" indent="0" defTabSz="914126" eaLnBrk="1" fontAlgn="auto" hangingPunct="1">
              <a:spcAft>
                <a:spcPts val="0"/>
              </a:spcAft>
              <a:buNone/>
              <a:defRPr/>
            </a:pPr>
            <a:r>
              <a:rPr lang="en-US" sz="2500" b="1" dirty="0">
                <a:solidFill>
                  <a:schemeClr val="accent2">
                    <a:lumMod val="75000"/>
                  </a:schemeClr>
                </a:solidFill>
                <a:ea typeface="+mn-ea"/>
                <a:cs typeface="Arial" pitchFamily="34" charset="0"/>
              </a:rPr>
              <a:t>Important Reminders</a:t>
            </a:r>
          </a:p>
          <a:p>
            <a:pPr marL="246888" indent="-246888" defTabSz="914126" eaLnBrk="1" fontAlgn="auto" hangingPunct="1">
              <a:spcAft>
                <a:spcPts val="0"/>
              </a:spcAft>
              <a:defRPr/>
            </a:pPr>
            <a:r>
              <a:rPr lang="en-US" sz="1999" dirty="0">
                <a:solidFill>
                  <a:schemeClr val="tx1">
                    <a:lumMod val="75000"/>
                    <a:lumOff val="25000"/>
                  </a:schemeClr>
                </a:solidFill>
                <a:ea typeface="+mn-ea"/>
                <a:cs typeface="+mn-cs"/>
              </a:rPr>
              <a:t>Districts cannot change the value for years in U.S. schools submitted in a previous school year. Districts use the data previously submitted to inform data that will be submitted this spring.</a:t>
            </a:r>
          </a:p>
          <a:p>
            <a:pPr marL="246888" indent="-246888" defTabSz="914126" eaLnBrk="1" fontAlgn="auto" hangingPunct="1">
              <a:spcAft>
                <a:spcPts val="0"/>
              </a:spcAft>
              <a:defRPr/>
            </a:pPr>
            <a:r>
              <a:rPr lang="en-US" sz="1999" dirty="0">
                <a:solidFill>
                  <a:schemeClr val="tx1">
                    <a:lumMod val="75000"/>
                    <a:lumOff val="25000"/>
                  </a:schemeClr>
                </a:solidFill>
                <a:ea typeface="+mn-ea"/>
                <a:cs typeface="+mn-cs"/>
              </a:rPr>
              <a:t>The number of years in U.S. schools on record for a student cannot decrease. The value will either remain the same or increase by 1.</a:t>
            </a:r>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A7102EF7-D4FA-46B0-AA4C-B9D16F40F885}" type="slidenum">
              <a:rPr lang="en-US" altLang="en-US">
                <a:solidFill>
                  <a:srgbClr val="FFFFFF"/>
                </a:solidFill>
              </a:rPr>
              <a:pPr defTabSz="457200" fontAlgn="base">
                <a:spcBef>
                  <a:spcPct val="0"/>
                </a:spcBef>
                <a:spcAft>
                  <a:spcPct val="0"/>
                </a:spcAft>
              </a:pPr>
              <a:t>20</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1331535134"/>
      </p:ext>
    </p:extLst>
  </p:cSld>
  <p:clrMapOvr>
    <a:masterClrMapping/>
  </p:clrMapOvr>
  <p:transition xmlns:p14="http://schemas.microsoft.com/office/powerpoint/2010/mai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6"/>
          <p:cNvSpPr>
            <a:spLocks noGrp="1"/>
          </p:cNvSpPr>
          <p:nvPr>
            <p:ph type="title"/>
          </p:nvPr>
        </p:nvSpPr>
        <p:spPr/>
        <p:txBody>
          <a:bodyPr/>
          <a:lstStyle/>
          <a:p>
            <a:pPr defTabSz="914126" eaLnBrk="1" fontAlgn="auto" hangingPunct="1">
              <a:spcAft>
                <a:spcPts val="0"/>
              </a:spcAft>
              <a:defRPr/>
            </a:pPr>
            <a:r>
              <a:rPr lang="en-US" altLang="en-US" sz="4799">
                <a:solidFill>
                  <a:schemeClr val="tx1">
                    <a:lumMod val="75000"/>
                    <a:lumOff val="25000"/>
                  </a:schemeClr>
                </a:solidFill>
                <a:ea typeface="+mj-ea"/>
                <a:cs typeface="+mj-cs"/>
              </a:rPr>
              <a:t>Data Collection Information</a:t>
            </a:r>
          </a:p>
        </p:txBody>
      </p:sp>
      <p:sp>
        <p:nvSpPr>
          <p:cNvPr id="4" name="Content Placeholder 1"/>
          <p:cNvSpPr>
            <a:spLocks noGrp="1"/>
          </p:cNvSpPr>
          <p:nvPr>
            <p:ph idx="1"/>
          </p:nvPr>
        </p:nvSpPr>
        <p:spPr/>
        <p:txBody>
          <a:bodyPr rtlCol="0">
            <a:noAutofit/>
          </a:bodyPr>
          <a:lstStyle/>
          <a:p>
            <a:pPr marL="246888" indent="-246888" defTabSz="914126" eaLnBrk="1" fontAlgn="auto" hangingPunct="1">
              <a:spcAft>
                <a:spcPts val="0"/>
              </a:spcAft>
              <a:defRPr/>
            </a:pPr>
            <a:r>
              <a:rPr lang="en-US" sz="2200" dirty="0">
                <a:solidFill>
                  <a:schemeClr val="tx1">
                    <a:lumMod val="75000"/>
                    <a:lumOff val="25000"/>
                  </a:schemeClr>
                </a:solidFill>
                <a:ea typeface="+mn-ea"/>
                <a:cs typeface="Arial" pitchFamily="34" charset="0"/>
              </a:rPr>
              <a:t>Required data collection for ELLs with extenuating circumstances:</a:t>
            </a:r>
          </a:p>
          <a:p>
            <a:pPr marL="548640" lvl="1" indent="-246888" defTabSz="914126" eaLnBrk="1" fontAlgn="auto" hangingPunct="1">
              <a:spcAft>
                <a:spcPts val="0"/>
              </a:spcAft>
              <a:defRPr/>
            </a:pPr>
            <a:r>
              <a:rPr lang="en-US" sz="1799" dirty="0">
                <a:solidFill>
                  <a:schemeClr val="tx1">
                    <a:lumMod val="75000"/>
                    <a:lumOff val="25000"/>
                  </a:schemeClr>
                </a:solidFill>
                <a:ea typeface="+mn-ea"/>
                <a:cs typeface="Arial" pitchFamily="34" charset="0"/>
              </a:rPr>
              <a:t>Unschooled ELL asylees/refugees</a:t>
            </a:r>
          </a:p>
          <a:p>
            <a:pPr marL="548640" lvl="1" indent="-246888" defTabSz="914126" eaLnBrk="1" fontAlgn="auto" hangingPunct="1">
              <a:spcAft>
                <a:spcPts val="0"/>
              </a:spcAft>
              <a:defRPr/>
            </a:pPr>
            <a:r>
              <a:rPr lang="en-US" sz="1799" dirty="0">
                <a:solidFill>
                  <a:schemeClr val="tx1">
                    <a:lumMod val="75000"/>
                    <a:lumOff val="25000"/>
                  </a:schemeClr>
                </a:solidFill>
                <a:ea typeface="+mn-ea"/>
                <a:cs typeface="Arial" pitchFamily="34" charset="0"/>
              </a:rPr>
              <a:t>Students with Interrupted Formal Education (SIFE)</a:t>
            </a:r>
          </a:p>
          <a:p>
            <a:pPr marL="246888" indent="-246888" defTabSz="914126" eaLnBrk="1" fontAlgn="auto" hangingPunct="1">
              <a:spcAft>
                <a:spcPts val="0"/>
              </a:spcAft>
              <a:defRPr/>
            </a:pPr>
            <a:r>
              <a:rPr lang="en-US" sz="2200" dirty="0">
                <a:solidFill>
                  <a:schemeClr val="tx1">
                    <a:lumMod val="75000"/>
                    <a:lumOff val="25000"/>
                  </a:schemeClr>
                </a:solidFill>
                <a:ea typeface="+mn-ea"/>
                <a:cs typeface="Arial" pitchFamily="34" charset="0"/>
              </a:rPr>
              <a:t>This information can be submitted and updated through the Student Data Upload process.</a:t>
            </a:r>
          </a:p>
          <a:p>
            <a:pPr marL="246888" indent="-246888" defTabSz="914126" eaLnBrk="1" fontAlgn="auto" hangingPunct="1">
              <a:spcAft>
                <a:spcPts val="0"/>
              </a:spcAft>
              <a:defRPr/>
            </a:pPr>
            <a:r>
              <a:rPr lang="en-US" sz="2200" dirty="0">
                <a:solidFill>
                  <a:schemeClr val="tx1">
                    <a:lumMod val="75000"/>
                    <a:lumOff val="25000"/>
                  </a:schemeClr>
                </a:solidFill>
                <a:ea typeface="+mn-ea"/>
                <a:cs typeface="Arial" pitchFamily="34" charset="0"/>
              </a:rPr>
              <a:t>Or can also be manually entered into the Assessment Management System.</a:t>
            </a:r>
          </a:p>
          <a:p>
            <a:pPr marL="246888" indent="-246888" defTabSz="914126" eaLnBrk="1" fontAlgn="auto" hangingPunct="1">
              <a:spcAft>
                <a:spcPts val="0"/>
              </a:spcAft>
              <a:defRPr/>
            </a:pPr>
            <a:r>
              <a:rPr lang="en-US" sz="2200" dirty="0">
                <a:solidFill>
                  <a:schemeClr val="tx1">
                    <a:lumMod val="75000"/>
                    <a:lumOff val="25000"/>
                  </a:schemeClr>
                </a:solidFill>
                <a:ea typeface="+mn-ea"/>
                <a:cs typeface="Arial" pitchFamily="34" charset="0"/>
              </a:rPr>
              <a:t>These special circumstances are defined in the</a:t>
            </a:r>
            <a:r>
              <a:rPr lang="en-US" sz="2200" dirty="0">
                <a:solidFill>
                  <a:schemeClr val="accent2">
                    <a:lumMod val="75000"/>
                  </a:schemeClr>
                </a:solidFill>
                <a:ea typeface="+mn-ea"/>
                <a:cs typeface="Arial" pitchFamily="34" charset="0"/>
              </a:rPr>
              <a:t> </a:t>
            </a:r>
            <a:r>
              <a:rPr lang="en-US" sz="2200" b="1" i="1" dirty="0">
                <a:solidFill>
                  <a:schemeClr val="accent2">
                    <a:lumMod val="75000"/>
                  </a:schemeClr>
                </a:solidFill>
                <a:ea typeface="+mn-ea"/>
                <a:cs typeface="Arial" pitchFamily="34" charset="0"/>
              </a:rPr>
              <a:t>2017 District and Campus Coordinator Manual</a:t>
            </a:r>
            <a:r>
              <a:rPr lang="en-US" sz="2200" dirty="0">
                <a:solidFill>
                  <a:schemeClr val="tx1">
                    <a:lumMod val="75000"/>
                    <a:lumOff val="25000"/>
                  </a:schemeClr>
                </a:solidFill>
                <a:ea typeface="+mn-ea"/>
                <a:cs typeface="Arial" pitchFamily="34" charset="0"/>
              </a:rPr>
              <a:t>.</a:t>
            </a:r>
          </a:p>
        </p:txBody>
      </p:sp>
      <p:sp>
        <p:nvSpPr>
          <p:cNvPr id="5120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8C2D5366-D128-41CD-83C7-AA10E4219012}" type="slidenum">
              <a:rPr lang="en-US" altLang="en-US">
                <a:solidFill>
                  <a:srgbClr val="FFFFFF"/>
                </a:solidFill>
              </a:rPr>
              <a:pPr defTabSz="457200" fontAlgn="base">
                <a:spcBef>
                  <a:spcPct val="0"/>
                </a:spcBef>
                <a:spcAft>
                  <a:spcPct val="0"/>
                </a:spcAft>
              </a:pPr>
              <a:t>21</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715803452"/>
      </p:ext>
    </p:extLst>
  </p:cSld>
  <p:clrMapOvr>
    <a:masterClrMapping/>
  </p:clrMapOvr>
  <p:transition xmlns:p14="http://schemas.microsoft.com/office/powerpoint/2010/mai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8"/>
          <p:cNvSpPr>
            <a:spLocks noGrp="1"/>
          </p:cNvSpPr>
          <p:nvPr>
            <p:ph type="title"/>
          </p:nvPr>
        </p:nvSpPr>
        <p:spPr/>
        <p:txBody>
          <a:bodyPr/>
          <a:lstStyle/>
          <a:p>
            <a:pPr defTabSz="914126" eaLnBrk="1" fontAlgn="auto" hangingPunct="1">
              <a:spcAft>
                <a:spcPts val="0"/>
              </a:spcAft>
              <a:defRPr/>
            </a:pPr>
            <a:r>
              <a:rPr lang="en-US" altLang="en-US" sz="4799">
                <a:solidFill>
                  <a:schemeClr val="tx1">
                    <a:lumMod val="75000"/>
                    <a:lumOff val="25000"/>
                  </a:schemeClr>
                </a:solidFill>
                <a:ea typeface="+mj-ea"/>
                <a:cs typeface="+mj-cs"/>
              </a:rPr>
              <a:t>Final Data Verification Window</a:t>
            </a:r>
          </a:p>
        </p:txBody>
      </p:sp>
      <p:sp>
        <p:nvSpPr>
          <p:cNvPr id="4" name="Content Placeholder 1"/>
          <p:cNvSpPr>
            <a:spLocks noGrp="1"/>
          </p:cNvSpPr>
          <p:nvPr>
            <p:ph idx="1"/>
          </p:nvPr>
        </p:nvSpPr>
        <p:spPr>
          <a:xfrm>
            <a:off x="1220789" y="1803400"/>
            <a:ext cx="9750425" cy="1854200"/>
          </a:xfrm>
        </p:spPr>
        <p:txBody>
          <a:bodyPr rtlCol="0">
            <a:normAutofit/>
          </a:bodyPr>
          <a:lstStyle/>
          <a:p>
            <a:pPr marL="246888" indent="-246888" defTabSz="914126" eaLnBrk="1" fontAlgn="auto" hangingPunct="1">
              <a:spcAft>
                <a:spcPts val="0"/>
              </a:spcAft>
              <a:defRPr/>
            </a:pPr>
            <a:r>
              <a:rPr lang="en-US" sz="2600" dirty="0">
                <a:solidFill>
                  <a:schemeClr val="tx1">
                    <a:lumMod val="75000"/>
                    <a:lumOff val="25000"/>
                  </a:schemeClr>
                </a:solidFill>
                <a:ea typeface="+mn-ea"/>
                <a:cs typeface="Arial" pitchFamily="34" charset="0"/>
              </a:rPr>
              <a:t>Assessment window closes Wednesday, April 5</a:t>
            </a:r>
          </a:p>
          <a:p>
            <a:pPr marL="246888" indent="-246888" defTabSz="914126" eaLnBrk="1" fontAlgn="auto" hangingPunct="1">
              <a:spcAft>
                <a:spcPts val="0"/>
              </a:spcAft>
              <a:defRPr/>
            </a:pPr>
            <a:r>
              <a:rPr lang="en-US" sz="2600" dirty="0">
                <a:solidFill>
                  <a:schemeClr val="tx1">
                    <a:lumMod val="75000"/>
                    <a:lumOff val="25000"/>
                  </a:schemeClr>
                </a:solidFill>
                <a:ea typeface="+mn-ea"/>
                <a:cs typeface="Arial" pitchFamily="34" charset="0"/>
              </a:rPr>
              <a:t>Verification window closes Friday, April 7</a:t>
            </a:r>
          </a:p>
          <a:p>
            <a:pPr marL="0" indent="0" defTabSz="914126" eaLnBrk="1" fontAlgn="auto" hangingPunct="1">
              <a:spcAft>
                <a:spcPts val="0"/>
              </a:spcAft>
              <a:buNone/>
              <a:defRPr/>
            </a:pPr>
            <a:endParaRPr lang="en-US" sz="2600" dirty="0">
              <a:solidFill>
                <a:schemeClr val="tx1">
                  <a:lumMod val="75000"/>
                  <a:lumOff val="25000"/>
                </a:schemeClr>
              </a:solidFill>
              <a:ea typeface="+mn-ea"/>
              <a:cs typeface="Arial" pitchFamily="34" charset="0"/>
            </a:endParaRPr>
          </a:p>
          <a:p>
            <a:pPr marL="0" indent="0" defTabSz="914126" eaLnBrk="1" fontAlgn="auto" hangingPunct="1">
              <a:spcAft>
                <a:spcPts val="0"/>
              </a:spcAft>
              <a:buNone/>
              <a:defRPr/>
            </a:pPr>
            <a:endParaRPr lang="en-US" sz="2600" dirty="0">
              <a:solidFill>
                <a:schemeClr val="tx1">
                  <a:lumMod val="75000"/>
                  <a:lumOff val="25000"/>
                </a:schemeClr>
              </a:solidFill>
              <a:ea typeface="+mn-ea"/>
              <a:cs typeface="Arial" pitchFamily="34" charset="0"/>
            </a:endParaRPr>
          </a:p>
        </p:txBody>
      </p:sp>
      <p:sp>
        <p:nvSpPr>
          <p:cNvPr id="5" name="TextBox 4" descr="New&#10;The verification window will end at 7 p.m. (CT) instead of 11:59 p.m. (CT) on Friday, April 12.&#10;"/>
          <p:cNvSpPr txBox="1"/>
          <p:nvPr/>
        </p:nvSpPr>
        <p:spPr>
          <a:xfrm>
            <a:off x="2008189" y="4191000"/>
            <a:ext cx="7745413" cy="369888"/>
          </a:xfrm>
          <a:prstGeom prst="rect">
            <a:avLst/>
          </a:prstGeom>
          <a:solidFill>
            <a:schemeClr val="accent2">
              <a:lumMod val="75000"/>
            </a:schemeClr>
          </a:solidFill>
        </p:spPr>
        <p:txBody>
          <a:bodyPr>
            <a:spAutoFit/>
          </a:bodyPr>
          <a:lstStyle/>
          <a:p>
            <a:pPr defTabSz="457200">
              <a:defRPr/>
            </a:pPr>
            <a:r>
              <a:rPr lang="en-US" b="1" dirty="0">
                <a:solidFill>
                  <a:prstClr val="white"/>
                </a:solidFill>
                <a:latin typeface="Calibri"/>
                <a:ea typeface="MS PGothic" panose="020B0600070205080204" pitchFamily="34" charset="-128"/>
              </a:rPr>
              <a:t>NOTE: </a:t>
            </a:r>
            <a:r>
              <a:rPr lang="en-US" dirty="0">
                <a:solidFill>
                  <a:prstClr val="white"/>
                </a:solidFill>
                <a:latin typeface="Calibri"/>
                <a:ea typeface="MS PGothic" panose="020B0600070205080204" pitchFamily="34" charset="-128"/>
              </a:rPr>
              <a:t>The verification window will end at 5 p.m. (CT) on Friday, April 7.</a:t>
            </a:r>
          </a:p>
        </p:txBody>
      </p:sp>
      <p:sp>
        <p:nvSpPr>
          <p:cNvPr id="5325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0C263DA8-21CF-44FD-8D34-7FF1866D6427}" type="slidenum">
              <a:rPr lang="en-US" altLang="en-US">
                <a:solidFill>
                  <a:srgbClr val="FFFFFF"/>
                </a:solidFill>
              </a:rPr>
              <a:pPr defTabSz="457200" fontAlgn="base">
                <a:spcBef>
                  <a:spcPct val="0"/>
                </a:spcBef>
                <a:spcAft>
                  <a:spcPct val="0"/>
                </a:spcAft>
              </a:pPr>
              <a:t>22</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3761604145"/>
      </p:ext>
    </p:extLst>
  </p:cSld>
  <p:clrMapOvr>
    <a:masterClrMapping/>
  </p:clrMapOvr>
  <p:transition xmlns:p14="http://schemas.microsoft.com/office/powerpoint/2010/mai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534989" y="838200"/>
            <a:ext cx="11122025" cy="5181600"/>
          </a:xfrm>
          <a:prstGeom prst="rect">
            <a:avLst/>
          </a:prstGeom>
          <a:noFill/>
          <a:ln>
            <a:noFill/>
          </a:ln>
          <a:effectLst>
            <a:outerShdw blurRad="152400" dist="165100" dir="2700000" algn="tl" rotWithShape="0">
              <a:srgbClr val="808080">
                <a:alpha val="26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nchor="ctr"/>
          <a:lstStyle/>
          <a:p>
            <a:pPr algn="ctr" defTabSz="457200" eaLnBrk="0" fontAlgn="base" hangingPunct="0">
              <a:spcBef>
                <a:spcPct val="0"/>
              </a:spcBef>
              <a:spcAft>
                <a:spcPct val="0"/>
              </a:spcAft>
              <a:defRPr/>
            </a:pPr>
            <a:endParaRPr lang="en-US" dirty="0">
              <a:solidFill>
                <a:prstClr val="white"/>
              </a:solidFill>
              <a:latin typeface="Calibri"/>
              <a:ea typeface="MS PGothic" panose="020B0600070205080204" pitchFamily="34" charset="-128"/>
            </a:endParaRPr>
          </a:p>
        </p:txBody>
      </p:sp>
      <p:sp>
        <p:nvSpPr>
          <p:cNvPr id="4" name="Content Placeholder 1"/>
          <p:cNvSpPr>
            <a:spLocks noGrp="1"/>
          </p:cNvSpPr>
          <p:nvPr>
            <p:ph idx="1"/>
          </p:nvPr>
        </p:nvSpPr>
        <p:spPr>
          <a:xfrm>
            <a:off x="609602" y="152400"/>
            <a:ext cx="10969625" cy="5105400"/>
          </a:xfrm>
        </p:spPr>
        <p:txBody>
          <a:bodyPr rtlCol="0" anchor="ctr">
            <a:normAutofit/>
          </a:bodyPr>
          <a:lstStyle/>
          <a:p>
            <a:pPr marL="0" indent="0" algn="ctr" eaLnBrk="1" hangingPunct="1">
              <a:buNone/>
              <a:defRPr/>
            </a:pPr>
            <a:endParaRPr lang="en-US" sz="3900" b="1" dirty="0">
              <a:latin typeface="Arial" panose="020B0604020202020204" pitchFamily="34" charset="0"/>
              <a:ea typeface="ＭＳ Ｐゴシック" charset="0"/>
              <a:cs typeface="Arial" panose="020B0604020202020204" pitchFamily="34" charset="0"/>
            </a:endParaRPr>
          </a:p>
          <a:p>
            <a:pPr marL="0" indent="0" eaLnBrk="1" hangingPunct="1">
              <a:buNone/>
              <a:defRPr/>
            </a:pPr>
            <a:r>
              <a:rPr lang="en-US" sz="3000" dirty="0">
                <a:latin typeface="Arial" panose="020B0604020202020204" pitchFamily="34" charset="0"/>
                <a:ea typeface="ＭＳ Ｐゴシック" charset="0"/>
                <a:cs typeface="Arial" panose="020B0604020202020204" pitchFamily="34" charset="0"/>
              </a:rPr>
              <a:t>2017 Listening and Speaking Pilot Study</a:t>
            </a:r>
          </a:p>
          <a:p>
            <a:pPr eaLnBrk="1" hangingPunct="1">
              <a:buFont typeface="Arial"/>
              <a:buChar char="•"/>
              <a:defRPr/>
            </a:pPr>
            <a:endParaRPr lang="en-US" sz="2000" dirty="0">
              <a:latin typeface="Arial" panose="020B0604020202020204" pitchFamily="34" charset="0"/>
              <a:ea typeface="ＭＳ Ｐゴシック" charset="0"/>
              <a:cs typeface="Arial" panose="020B0604020202020204" pitchFamily="34" charset="0"/>
            </a:endParaRPr>
          </a:p>
          <a:p>
            <a:pPr eaLnBrk="1" hangingPunct="1">
              <a:buFont typeface="Arial"/>
              <a:buChar char="•"/>
              <a:defRPr/>
            </a:pPr>
            <a:r>
              <a:rPr lang="en-US" sz="2000" dirty="0">
                <a:ea typeface="ＭＳ Ｐゴシック" charset="0"/>
                <a:cs typeface="Arial" panose="020B0604020202020204" pitchFamily="34" charset="0"/>
              </a:rPr>
              <a:t>Pilot study of the new TELPAS listening and speaking assessments will be conducted during the 2017 TELPAS testing window.</a:t>
            </a:r>
          </a:p>
          <a:p>
            <a:pPr eaLnBrk="1" hangingPunct="1">
              <a:buFont typeface="Arial"/>
              <a:buChar char="•"/>
              <a:defRPr/>
            </a:pPr>
            <a:r>
              <a:rPr lang="en-US" sz="2000" dirty="0">
                <a:ea typeface="ＭＳ Ｐゴシック" charset="0"/>
                <a:cs typeface="Arial" panose="020B0604020202020204" pitchFamily="34" charset="0"/>
              </a:rPr>
              <a:t>Information obtained from the pilot study will inform test development and administration policy decisions going forward.</a:t>
            </a:r>
          </a:p>
          <a:p>
            <a:pPr eaLnBrk="1" hangingPunct="1">
              <a:buFont typeface="Arial"/>
              <a:buChar char="•"/>
              <a:defRPr/>
            </a:pPr>
            <a:r>
              <a:rPr lang="en-US" sz="2000" dirty="0">
                <a:ea typeface="ＭＳ Ｐゴシック" charset="0"/>
                <a:cs typeface="Arial" panose="020B0604020202020204" pitchFamily="34" charset="0"/>
              </a:rPr>
              <a:t>Students will be registered through upload in the Assessment Management System.</a:t>
            </a:r>
          </a:p>
          <a:p>
            <a:pPr eaLnBrk="1" hangingPunct="1">
              <a:buFont typeface="Arial"/>
              <a:buChar char="•"/>
              <a:defRPr/>
            </a:pPr>
            <a:r>
              <a:rPr lang="en-US" sz="2000" dirty="0" err="1">
                <a:ea typeface="ＭＳ Ｐゴシック" charset="0"/>
                <a:cs typeface="Arial" panose="020B0604020202020204" pitchFamily="34" charset="0"/>
              </a:rPr>
              <a:t>Uni</a:t>
            </a:r>
            <a:r>
              <a:rPr lang="en-US" sz="2000" dirty="0">
                <a:ea typeface="ＭＳ Ｐゴシック" charset="0"/>
                <a:cs typeface="Arial" panose="020B0604020202020204" pitchFamily="34" charset="0"/>
              </a:rPr>
              <a:t>-directional headsets with noise-cancelling microphones are recommended.</a:t>
            </a:r>
          </a:p>
          <a:p>
            <a:pPr algn="ctr" eaLnBrk="1" hangingPunct="1">
              <a:buFont typeface="Arial" panose="020B0604020202020204" pitchFamily="34" charset="0"/>
              <a:buNone/>
              <a:defRPr/>
            </a:pPr>
            <a:endParaRPr lang="en-US" altLang="en-US" sz="4000" dirty="0">
              <a:latin typeface="Arial" panose="020B0604020202020204" pitchFamily="34" charset="0"/>
              <a:ea typeface="ＭＳ Ｐゴシック" charset="0"/>
              <a:cs typeface="Arial" panose="020B0604020202020204" pitchFamily="34" charset="0"/>
            </a:endParaRPr>
          </a:p>
        </p:txBody>
      </p:sp>
      <p:sp>
        <p:nvSpPr>
          <p:cNvPr id="5530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D7833324-4E3E-4715-9410-65A3C6AC9630}" type="slidenum">
              <a:rPr lang="en-US" altLang="en-US">
                <a:solidFill>
                  <a:srgbClr val="FFFFFF"/>
                </a:solidFill>
              </a:rPr>
              <a:pPr defTabSz="457200" fontAlgn="base">
                <a:spcBef>
                  <a:spcPct val="0"/>
                </a:spcBef>
                <a:spcAft>
                  <a:spcPct val="0"/>
                </a:spcAft>
              </a:pPr>
              <a:t>23</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2475044577"/>
      </p:ext>
    </p:extLst>
  </p:cSld>
  <p:clrMapOvr>
    <a:masterClrMapping/>
  </p:clrMapOvr>
  <p:transition xmlns:p14="http://schemas.microsoft.com/office/powerpoint/2010/mai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609602" y="762000"/>
            <a:ext cx="11045825" cy="5105400"/>
          </a:xfrm>
          <a:solidFill>
            <a:schemeClr val="accent4">
              <a:lumMod val="40000"/>
              <a:lumOff val="60000"/>
            </a:schemeClr>
          </a:solidFill>
        </p:spPr>
        <p:txBody>
          <a:bodyPr rtlCol="0" anchor="ctr">
            <a:normAutofit/>
          </a:bodyPr>
          <a:lstStyle/>
          <a:p>
            <a:pPr eaLnBrk="1" hangingPunct="1">
              <a:buFont typeface="Calibri" charset="0"/>
              <a:buNone/>
              <a:defRPr/>
            </a:pPr>
            <a:r>
              <a:rPr lang="en-US" altLang="en-US" sz="2800" b="1" dirty="0">
                <a:latin typeface="Arial" panose="020B0604020202020204" pitchFamily="34" charset="0"/>
                <a:ea typeface="ＭＳ Ｐゴシック" charset="0"/>
                <a:cs typeface="Arial" panose="020B0604020202020204" pitchFamily="34" charset="0"/>
              </a:rPr>
              <a:t>Resources</a:t>
            </a:r>
          </a:p>
          <a:p>
            <a:pPr algn="ctr" eaLnBrk="1" hangingPunct="1">
              <a:buFont typeface="Calibri" charset="0"/>
              <a:buNone/>
              <a:defRPr/>
            </a:pPr>
            <a:endParaRPr lang="en-US" altLang="en-US" sz="4000" b="1" dirty="0">
              <a:latin typeface="Arial" panose="020B0604020202020204" pitchFamily="34" charset="0"/>
              <a:ea typeface="ＭＳ Ｐゴシック" charset="0"/>
              <a:cs typeface="Arial" panose="020B0604020202020204" pitchFamily="34" charset="0"/>
            </a:endParaRPr>
          </a:p>
          <a:p>
            <a:pPr algn="ctr" eaLnBrk="1" hangingPunct="1">
              <a:buFont typeface="Calibri" charset="0"/>
              <a:buNone/>
              <a:defRPr/>
            </a:pPr>
            <a:endParaRPr lang="en-US" altLang="en-US" sz="4000" b="1" dirty="0">
              <a:latin typeface="Arial" panose="020B0604020202020204" pitchFamily="34" charset="0"/>
              <a:ea typeface="ＭＳ Ｐゴシック" charset="0"/>
              <a:cs typeface="Arial" panose="020B0604020202020204" pitchFamily="34" charset="0"/>
            </a:endParaRPr>
          </a:p>
          <a:p>
            <a:pPr algn="ctr" eaLnBrk="1" hangingPunct="1">
              <a:buFont typeface="Calibri" charset="0"/>
              <a:buNone/>
              <a:defRPr/>
            </a:pPr>
            <a:endParaRPr lang="en-US" altLang="en-US" sz="4000" b="1" dirty="0">
              <a:latin typeface="Arial" panose="020B0604020202020204" pitchFamily="34" charset="0"/>
              <a:ea typeface="ＭＳ Ｐゴシック" charset="0"/>
              <a:cs typeface="Arial" panose="020B0604020202020204" pitchFamily="34" charset="0"/>
            </a:endParaRPr>
          </a:p>
          <a:p>
            <a:pPr algn="ctr" eaLnBrk="1" hangingPunct="1">
              <a:buFont typeface="Calibri" charset="0"/>
              <a:buNone/>
              <a:defRPr/>
            </a:pPr>
            <a:endParaRPr lang="en-US" altLang="en-US" sz="4000" b="1" dirty="0">
              <a:latin typeface="Arial" panose="020B0604020202020204" pitchFamily="34" charset="0"/>
              <a:ea typeface="ＭＳ Ｐゴシック" charset="0"/>
              <a:cs typeface="Arial" panose="020B0604020202020204" pitchFamily="34" charset="0"/>
            </a:endParaRPr>
          </a:p>
          <a:p>
            <a:pPr algn="ctr" eaLnBrk="1" hangingPunct="1">
              <a:buFont typeface="Calibri" charset="0"/>
              <a:buNone/>
              <a:defRPr/>
            </a:pPr>
            <a:endParaRPr lang="en-US" altLang="en-US" sz="4000" b="1" dirty="0">
              <a:latin typeface="Arial" panose="020B0604020202020204" pitchFamily="34" charset="0"/>
              <a:ea typeface="ＭＳ Ｐゴシック" charset="0"/>
              <a:cs typeface="Arial" panose="020B0604020202020204" pitchFamily="34" charset="0"/>
            </a:endParaRPr>
          </a:p>
          <a:p>
            <a:pPr algn="ctr" eaLnBrk="1" hangingPunct="1">
              <a:buFont typeface="Calibri" charset="0"/>
              <a:buNone/>
              <a:defRPr/>
            </a:pPr>
            <a:endParaRPr lang="en-US" sz="3900" dirty="0">
              <a:latin typeface="Arial" panose="020B0604020202020204" pitchFamily="34" charset="0"/>
              <a:ea typeface="ＭＳ Ｐゴシック" charset="0"/>
              <a:cs typeface="Arial" panose="020B0604020202020204" pitchFamily="34" charset="0"/>
            </a:endParaRPr>
          </a:p>
        </p:txBody>
      </p:sp>
      <p:pic>
        <p:nvPicPr>
          <p:cNvPr id="14" name="Picture 13"/>
          <p:cNvPicPr>
            <a:picLocks noChangeAspect="1"/>
          </p:cNvPicPr>
          <p:nvPr/>
        </p:nvPicPr>
        <p:blipFill>
          <a:blip r:embed="rId3"/>
          <a:srcRect t="10635"/>
          <a:stretch>
            <a:fillRect/>
          </a:stretch>
        </p:blipFill>
        <p:spPr bwMode="auto">
          <a:xfrm>
            <a:off x="1181101" y="3573463"/>
            <a:ext cx="2336800" cy="2024062"/>
          </a:xfrm>
          <a:prstGeom prst="rect">
            <a:avLst/>
          </a:prstGeom>
          <a:noFill/>
          <a:ln>
            <a:noFill/>
          </a:ln>
          <a:effectLst>
            <a:outerShdw blurRad="63500" sx="102000" sy="102000" algn="ctr" rotWithShape="0">
              <a:srgbClr val="000000">
                <a:alpha val="39999"/>
              </a:srgbClr>
            </a:outerShdw>
          </a:effectLst>
          <a:extLst/>
        </p:spPr>
      </p:pic>
      <p:pic>
        <p:nvPicPr>
          <p:cNvPr id="2" name="Picture 1"/>
          <p:cNvPicPr>
            <a:picLocks noChangeAspect="1"/>
          </p:cNvPicPr>
          <p:nvPr/>
        </p:nvPicPr>
        <p:blipFill>
          <a:blip r:embed="rId4"/>
          <a:srcRect/>
          <a:stretch>
            <a:fillRect/>
          </a:stretch>
        </p:blipFill>
        <p:spPr bwMode="auto">
          <a:xfrm>
            <a:off x="823913" y="1754189"/>
            <a:ext cx="3257550" cy="1514475"/>
          </a:xfrm>
          <a:prstGeom prst="rect">
            <a:avLst/>
          </a:prstGeom>
          <a:noFill/>
          <a:ln>
            <a:noFill/>
          </a:ln>
          <a:effectLst>
            <a:outerShdw blurRad="63500" sx="102000" sy="102000" algn="ctr" rotWithShape="0">
              <a:srgbClr val="000000">
                <a:alpha val="39999"/>
              </a:srgbClr>
            </a:outerShdw>
          </a:effectLst>
          <a:extLst/>
        </p:spPr>
      </p:pic>
      <p:sp>
        <p:nvSpPr>
          <p:cNvPr id="57349" name="TextBox 14"/>
          <p:cNvSpPr txBox="1">
            <a:spLocks noChangeArrowheads="1"/>
          </p:cNvSpPr>
          <p:nvPr/>
        </p:nvSpPr>
        <p:spPr bwMode="auto">
          <a:xfrm>
            <a:off x="4395789" y="4368801"/>
            <a:ext cx="7337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eaLnBrk="0" fontAlgn="base" hangingPunct="0">
              <a:spcBef>
                <a:spcPct val="50000"/>
              </a:spcBef>
              <a:spcAft>
                <a:spcPct val="0"/>
              </a:spcAft>
            </a:pPr>
            <a:r>
              <a:rPr lang="en-US" altLang="en-US" i="1">
                <a:solidFill>
                  <a:srgbClr val="000000"/>
                </a:solidFill>
                <a:latin typeface="Arial" panose="020B0604020202020204" pitchFamily="34" charset="0"/>
                <a:cs typeface="Arial" panose="020B0604020202020204" pitchFamily="34" charset="0"/>
              </a:rPr>
              <a:t>2017 District and Campus Coordinator Manual</a:t>
            </a:r>
          </a:p>
          <a:p>
            <a:pPr defTabSz="457200" eaLnBrk="0" fontAlgn="base" hangingPunct="0">
              <a:spcBef>
                <a:spcPct val="0"/>
              </a:spcBef>
              <a:spcAft>
                <a:spcPct val="0"/>
              </a:spcAft>
            </a:pPr>
            <a:endParaRPr lang="en-US" altLang="en-US">
              <a:solidFill>
                <a:srgbClr val="000000"/>
              </a:solidFill>
              <a:latin typeface="Arial" panose="020B0604020202020204" pitchFamily="34" charset="0"/>
              <a:cs typeface="Arial" panose="020B0604020202020204" pitchFamily="34" charset="0"/>
            </a:endParaRPr>
          </a:p>
        </p:txBody>
      </p:sp>
      <p:sp>
        <p:nvSpPr>
          <p:cNvPr id="57350" name="TextBox 15"/>
          <p:cNvSpPr txBox="1">
            <a:spLocks noChangeArrowheads="1"/>
          </p:cNvSpPr>
          <p:nvPr/>
        </p:nvSpPr>
        <p:spPr bwMode="auto">
          <a:xfrm>
            <a:off x="4395789" y="2303464"/>
            <a:ext cx="7337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eaLnBrk="0" fontAlgn="base" hangingPunct="0">
              <a:spcBef>
                <a:spcPct val="50000"/>
              </a:spcBef>
              <a:spcAft>
                <a:spcPct val="0"/>
              </a:spcAft>
            </a:pPr>
            <a:r>
              <a:rPr lang="en-US" altLang="en-US">
                <a:solidFill>
                  <a:srgbClr val="000000"/>
                </a:solidFill>
                <a:latin typeface="Arial" panose="020B0604020202020204" pitchFamily="34" charset="0"/>
                <a:cs typeface="Arial" panose="020B0604020202020204" pitchFamily="34" charset="0"/>
                <a:hlinkClick r:id="rId5"/>
              </a:rPr>
              <a:t>http://tea.texas.gov/student.assessment/ell/telpas/</a:t>
            </a:r>
            <a:endParaRPr lang="en-US" altLang="en-US">
              <a:solidFill>
                <a:srgbClr val="000000"/>
              </a:solidFill>
              <a:latin typeface="Arial" panose="020B0604020202020204" pitchFamily="34" charset="0"/>
              <a:cs typeface="Arial" panose="020B0604020202020204" pitchFamily="34" charset="0"/>
            </a:endParaRPr>
          </a:p>
        </p:txBody>
      </p:sp>
      <p:sp>
        <p:nvSpPr>
          <p:cNvPr id="5735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7910560F-2B37-47AE-96A5-96DFCB2938C9}" type="slidenum">
              <a:rPr lang="en-US" altLang="en-US">
                <a:solidFill>
                  <a:srgbClr val="FFFFFF"/>
                </a:solidFill>
              </a:rPr>
              <a:pPr defTabSz="457200" fontAlgn="base">
                <a:spcBef>
                  <a:spcPct val="0"/>
                </a:spcBef>
                <a:spcAft>
                  <a:spcPct val="0"/>
                </a:spcAft>
              </a:pPr>
              <a:t>24</a:t>
            </a:fld>
            <a:endParaRPr lang="en-US" altLang="en-US">
              <a:solidFill>
                <a:srgbClr val="FFFFFF"/>
              </a:solidFill>
            </a:endParaRPr>
          </a:p>
        </p:txBody>
      </p:sp>
      <p:sp>
        <p:nvSpPr>
          <p:cNvPr id="3" name="Footer Placeholder 2"/>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60346789"/>
      </p:ext>
    </p:extLst>
  </p:cSld>
  <p:clrMapOvr>
    <a:masterClrMapping/>
  </p:clrMapOvr>
  <p:transition xmlns:p14="http://schemas.microsoft.com/office/powerpoint/2010/mai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5"/>
          <p:cNvSpPr>
            <a:spLocks noGrp="1"/>
          </p:cNvSpPr>
          <p:nvPr>
            <p:ph type="title"/>
          </p:nvPr>
        </p:nvSpPr>
        <p:spPr>
          <a:xfrm>
            <a:off x="1098552" y="758826"/>
            <a:ext cx="10055225" cy="3565525"/>
          </a:xfrm>
        </p:spPr>
        <p:txBody>
          <a:bodyPr/>
          <a:lstStyle/>
          <a:p>
            <a:pPr defTabSz="914126" eaLnBrk="1" fontAlgn="auto" hangingPunct="1">
              <a:spcAft>
                <a:spcPts val="0"/>
              </a:spcAft>
              <a:defRPr/>
            </a:pPr>
            <a:r>
              <a:rPr lang="en-US" altLang="en-US" dirty="0">
                <a:ea typeface="+mj-ea"/>
                <a:cs typeface="+mj-cs"/>
              </a:rPr>
              <a:t>STAAR Updates</a:t>
            </a:r>
          </a:p>
        </p:txBody>
      </p:sp>
      <p:sp>
        <p:nvSpPr>
          <p:cNvPr id="5939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117BF703-9B6C-4EF0-A0DF-4E267F87E97D}" type="slidenum">
              <a:rPr lang="en-US" altLang="en-US">
                <a:solidFill>
                  <a:srgbClr val="FFFFFF"/>
                </a:solidFill>
              </a:rPr>
              <a:pPr defTabSz="457200" fontAlgn="base">
                <a:spcBef>
                  <a:spcPct val="0"/>
                </a:spcBef>
                <a:spcAft>
                  <a:spcPct val="0"/>
                </a:spcAft>
              </a:pPr>
              <a:t>25</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2790970941"/>
      </p:ext>
    </p:extLst>
  </p:cSld>
  <p:clrMapOvr>
    <a:masterClrMapping/>
  </p:clrMapOvr>
  <p:transition xmlns:p14="http://schemas.microsoft.com/office/powerpoint/2010/mai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ＭＳ Ｐゴシック" charset="0"/>
                <a:cs typeface="+mj-cs"/>
              </a:rPr>
              <a:t>STAAR Participation Decisions</a:t>
            </a:r>
          </a:p>
        </p:txBody>
      </p:sp>
      <p:sp>
        <p:nvSpPr>
          <p:cNvPr id="61443" name="Content Placeholder 2"/>
          <p:cNvSpPr>
            <a:spLocks noGrp="1"/>
          </p:cNvSpPr>
          <p:nvPr>
            <p:ph idx="1"/>
          </p:nvPr>
        </p:nvSpPr>
        <p:spPr>
          <a:xfrm>
            <a:off x="1098552" y="1846264"/>
            <a:ext cx="10055225" cy="4249737"/>
          </a:xfrm>
        </p:spPr>
        <p:txBody>
          <a:bodyPr/>
          <a:lstStyle/>
          <a:p>
            <a:pPr eaLnBrk="1" hangingPunct="1">
              <a:buFont typeface="Arial" panose="020B0604020202020204" pitchFamily="34" charset="0"/>
              <a:buChar char="•"/>
            </a:pPr>
            <a:r>
              <a:rPr lang="en-US" altLang="en-US" sz="2000"/>
              <a:t>For Ells the following STAAR assessments are available</a:t>
            </a:r>
          </a:p>
          <a:p>
            <a:pPr lvl="1" eaLnBrk="1" hangingPunct="1">
              <a:buFont typeface="Arial" panose="020B0604020202020204" pitchFamily="34" charset="0"/>
              <a:buChar char="•"/>
            </a:pPr>
            <a:r>
              <a:rPr lang="en-US" altLang="en-US" sz="2000"/>
              <a:t>STAAR  (with or without embedded supports)</a:t>
            </a:r>
          </a:p>
          <a:p>
            <a:pPr lvl="1" eaLnBrk="1" hangingPunct="1">
              <a:buFont typeface="Arial" panose="020B0604020202020204" pitchFamily="34" charset="0"/>
              <a:buChar char="•"/>
            </a:pPr>
            <a:r>
              <a:rPr lang="en-US" altLang="en-US" sz="2000"/>
              <a:t>STAAR Spanish (grades 3-5)</a:t>
            </a:r>
          </a:p>
          <a:p>
            <a:pPr lvl="1" eaLnBrk="1" hangingPunct="1">
              <a:buFont typeface="Arial" panose="020B0604020202020204" pitchFamily="34" charset="0"/>
              <a:buChar char="•"/>
            </a:pPr>
            <a:r>
              <a:rPr lang="en-US" altLang="en-US" sz="2000"/>
              <a:t>STAAR Alternate 2</a:t>
            </a:r>
          </a:p>
          <a:p>
            <a:pPr eaLnBrk="1" hangingPunct="1">
              <a:buFont typeface="Arial" panose="020B0604020202020204" pitchFamily="34" charset="0"/>
              <a:buChar char="•"/>
            </a:pPr>
            <a:r>
              <a:rPr lang="en-US" altLang="en-US" sz="2000"/>
              <a:t>LPACs are required to make and document assessment decisions in accordance with outlined procedures.</a:t>
            </a:r>
          </a:p>
          <a:p>
            <a:pPr eaLnBrk="1" hangingPunct="1">
              <a:buFont typeface="Arial" panose="020B0604020202020204" pitchFamily="34" charset="0"/>
              <a:buChar char="•"/>
            </a:pPr>
            <a:r>
              <a:rPr lang="en-US" altLang="en-US" sz="2000"/>
              <a:t>LPAC’s accommodation decisions must be made on an individual student basis.</a:t>
            </a:r>
          </a:p>
          <a:p>
            <a:pPr eaLnBrk="1" hangingPunct="1">
              <a:buFont typeface="Arial" panose="020B0604020202020204" pitchFamily="34" charset="0"/>
              <a:buChar char="•"/>
            </a:pPr>
            <a:r>
              <a:rPr lang="en-US" altLang="en-US" sz="2000"/>
              <a:t>Decisions will often vary by necessity because of the design of the STAAR program. </a:t>
            </a:r>
          </a:p>
          <a:p>
            <a:pPr lvl="1" eaLnBrk="1" hangingPunct="1">
              <a:buFont typeface="Arial" panose="020B0604020202020204" pitchFamily="34" charset="0"/>
              <a:buChar char="•"/>
            </a:pPr>
            <a:r>
              <a:rPr lang="en-US" altLang="en-US" sz="1800"/>
              <a:t>For example, it may sometimes be appropriate to give STAAR Spanish in some subjects and STAAR in English in other subjects.</a:t>
            </a:r>
          </a:p>
          <a:p>
            <a:pPr eaLnBrk="1" hangingPunct="1">
              <a:buFont typeface="Arial" panose="020B0604020202020204" pitchFamily="34" charset="0"/>
              <a:buChar char="•"/>
            </a:pPr>
            <a:endParaRPr lang="en-US" altLang="en-US" sz="2000"/>
          </a:p>
          <a:p>
            <a:pPr eaLnBrk="1" hangingPunct="1"/>
            <a:endParaRPr lang="en-US" altLang="en-US" sz="2000"/>
          </a:p>
        </p:txBody>
      </p:sp>
      <p:sp>
        <p:nvSpPr>
          <p:cNvPr id="6144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6DCC4C8C-8F15-4D70-9A45-E6A6FAE35C9F}" type="slidenum">
              <a:rPr lang="en-US" altLang="en-US">
                <a:solidFill>
                  <a:srgbClr val="FFFFFF"/>
                </a:solidFill>
              </a:rPr>
              <a:pPr defTabSz="457200" fontAlgn="base">
                <a:spcBef>
                  <a:spcPct val="0"/>
                </a:spcBef>
                <a:spcAft>
                  <a:spcPct val="0"/>
                </a:spcAft>
              </a:pPr>
              <a:t>26</a:t>
            </a:fld>
            <a:endParaRPr lang="en-US" altLang="en-US">
              <a:solidFill>
                <a:srgbClr val="FFFFFF"/>
              </a:solidFill>
            </a:endParaRPr>
          </a:p>
        </p:txBody>
      </p:sp>
      <p:sp>
        <p:nvSpPr>
          <p:cNvPr id="3" name="Footer Placeholder 2"/>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2813533631"/>
      </p:ext>
    </p:extLst>
  </p:cSld>
  <p:clrMapOvr>
    <a:masterClrMapping/>
  </p:clrMapOvr>
  <p:transition xmlns:p14="http://schemas.microsoft.com/office/powerpoint/2010/mai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371601" y="685800"/>
            <a:ext cx="8896350" cy="5334000"/>
          </a:xfrm>
          <a:prstGeom prst="rect">
            <a:avLst/>
          </a:prstGeom>
          <a:noFill/>
          <a:ln>
            <a:noFill/>
          </a:ln>
          <a:effectLst>
            <a:outerShdw blurRad="152400" dist="165100" dir="2700000" algn="tl" rotWithShape="0">
              <a:srgbClr val="808080">
                <a:alpha val="26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en-US" dirty="0">
              <a:solidFill>
                <a:prstClr val="white"/>
              </a:solidFill>
              <a:latin typeface="Calibri"/>
              <a:ea typeface="MS PGothic" panose="020B0600070205080204" pitchFamily="34" charset="-128"/>
            </a:endParaRPr>
          </a:p>
        </p:txBody>
      </p:sp>
      <p:sp>
        <p:nvSpPr>
          <p:cNvPr id="62467" name="Rectangle 1"/>
          <p:cNvSpPr>
            <a:spLocks noChangeArrowheads="1"/>
          </p:cNvSpPr>
          <p:nvPr/>
        </p:nvSpPr>
        <p:spPr bwMode="auto">
          <a:xfrm>
            <a:off x="1905001" y="1752601"/>
            <a:ext cx="83439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Font typeface="Arial" panose="020B0604020202020204" pitchFamily="34" charset="0"/>
              <a:buChar char="•"/>
            </a:pPr>
            <a:r>
              <a:rPr lang="en-US" altLang="en-US" sz="1900">
                <a:solidFill>
                  <a:srgbClr val="000000"/>
                </a:solidFill>
              </a:rPr>
              <a:t>STAAR offered on paper and online in all grades and subjects. (English only) </a:t>
            </a:r>
          </a:p>
          <a:p>
            <a:pPr defTabSz="457200" fontAlgn="base">
              <a:spcBef>
                <a:spcPct val="0"/>
              </a:spcBef>
              <a:spcAft>
                <a:spcPct val="0"/>
              </a:spcAft>
              <a:buFont typeface="Arial" panose="020B0604020202020204" pitchFamily="34" charset="0"/>
              <a:buChar char="•"/>
            </a:pPr>
            <a:endParaRPr lang="en-US" altLang="en-US" sz="1900">
              <a:solidFill>
                <a:srgbClr val="000000"/>
              </a:solidFill>
            </a:endParaRPr>
          </a:p>
          <a:p>
            <a:pPr defTabSz="457200" fontAlgn="base">
              <a:spcBef>
                <a:spcPct val="0"/>
              </a:spcBef>
              <a:spcAft>
                <a:spcPct val="0"/>
              </a:spcAft>
              <a:buFont typeface="Arial" panose="020B0604020202020204" pitchFamily="34" charset="0"/>
              <a:buChar char="•"/>
            </a:pPr>
            <a:r>
              <a:rPr lang="en-US" altLang="en-US" sz="1900">
                <a:solidFill>
                  <a:srgbClr val="000000"/>
                </a:solidFill>
              </a:rPr>
              <a:t>Addition of 2 new online-only embedded supports</a:t>
            </a:r>
          </a:p>
          <a:p>
            <a:pPr lvl="1" defTabSz="457200" fontAlgn="base">
              <a:spcBef>
                <a:spcPct val="20000"/>
              </a:spcBef>
              <a:spcAft>
                <a:spcPct val="0"/>
              </a:spcAft>
              <a:buFont typeface="Arial" panose="020B0604020202020204" pitchFamily="34" charset="0"/>
              <a:buChar char="–"/>
            </a:pPr>
            <a:r>
              <a:rPr lang="en-US" altLang="en-US" sz="1900">
                <a:solidFill>
                  <a:srgbClr val="000000"/>
                </a:solidFill>
              </a:rPr>
              <a:t>Content Supports</a:t>
            </a:r>
          </a:p>
          <a:p>
            <a:pPr lvl="1" defTabSz="457200" fontAlgn="base">
              <a:spcBef>
                <a:spcPct val="20000"/>
              </a:spcBef>
              <a:spcAft>
                <a:spcPct val="0"/>
              </a:spcAft>
              <a:buFont typeface="Arial" panose="020B0604020202020204" pitchFamily="34" charset="0"/>
              <a:buChar char="–"/>
            </a:pPr>
            <a:r>
              <a:rPr lang="en-US" altLang="en-US" sz="1900">
                <a:solidFill>
                  <a:srgbClr val="000000"/>
                </a:solidFill>
              </a:rPr>
              <a:t>Language and Vocabulary Supports </a:t>
            </a:r>
          </a:p>
          <a:p>
            <a:pPr defTabSz="457200" fontAlgn="base">
              <a:spcBef>
                <a:spcPct val="0"/>
              </a:spcBef>
              <a:spcAft>
                <a:spcPct val="0"/>
              </a:spcAft>
              <a:buFont typeface="Arial" panose="020B0604020202020204" pitchFamily="34" charset="0"/>
              <a:buChar char="•"/>
            </a:pPr>
            <a:endParaRPr lang="en-US" altLang="en-US" sz="1900">
              <a:solidFill>
                <a:srgbClr val="000000"/>
              </a:solidFill>
            </a:endParaRPr>
          </a:p>
          <a:p>
            <a:pPr defTabSz="457200" fontAlgn="base">
              <a:spcBef>
                <a:spcPct val="0"/>
              </a:spcBef>
              <a:spcAft>
                <a:spcPct val="0"/>
              </a:spcAft>
              <a:buFont typeface="Arial" panose="020B0604020202020204" pitchFamily="34" charset="0"/>
              <a:buChar char="•"/>
            </a:pPr>
            <a:r>
              <a:rPr lang="en-US" altLang="en-US" sz="1900">
                <a:solidFill>
                  <a:srgbClr val="000000"/>
                </a:solidFill>
              </a:rPr>
              <a:t>New organization of accommodation policy</a:t>
            </a:r>
          </a:p>
          <a:p>
            <a:pPr lvl="1" defTabSz="457200" fontAlgn="base">
              <a:spcBef>
                <a:spcPct val="20000"/>
              </a:spcBef>
              <a:spcAft>
                <a:spcPct val="0"/>
              </a:spcAft>
              <a:buFont typeface="Arial" panose="020B0604020202020204" pitchFamily="34" charset="0"/>
              <a:buChar char="–"/>
            </a:pPr>
            <a:r>
              <a:rPr lang="en-US" altLang="en-US" sz="1900">
                <a:solidFill>
                  <a:srgbClr val="000000"/>
                </a:solidFill>
              </a:rPr>
              <a:t>Accessibility Features</a:t>
            </a:r>
          </a:p>
          <a:p>
            <a:pPr lvl="1" defTabSz="457200" fontAlgn="base">
              <a:spcBef>
                <a:spcPct val="20000"/>
              </a:spcBef>
              <a:spcAft>
                <a:spcPct val="0"/>
              </a:spcAft>
              <a:buFont typeface="Arial" panose="020B0604020202020204" pitchFamily="34" charset="0"/>
              <a:buChar char="–"/>
            </a:pPr>
            <a:r>
              <a:rPr lang="en-US" altLang="en-US" sz="1900">
                <a:solidFill>
                  <a:srgbClr val="000000"/>
                </a:solidFill>
              </a:rPr>
              <a:t>Designated Supports </a:t>
            </a:r>
          </a:p>
          <a:p>
            <a:pPr lvl="1" defTabSz="457200" fontAlgn="base">
              <a:spcBef>
                <a:spcPct val="20000"/>
              </a:spcBef>
              <a:spcAft>
                <a:spcPct val="0"/>
              </a:spcAft>
              <a:buFont typeface="Arial" panose="020B0604020202020204" pitchFamily="34" charset="0"/>
              <a:buChar char="–"/>
            </a:pPr>
            <a:r>
              <a:rPr lang="en-US" altLang="en-US" sz="1900">
                <a:solidFill>
                  <a:srgbClr val="000000"/>
                </a:solidFill>
              </a:rPr>
              <a:t>Designated Supports Requiring TEA Approval </a:t>
            </a:r>
          </a:p>
          <a:p>
            <a:pPr lvl="1" defTabSz="457200" fontAlgn="base">
              <a:spcBef>
                <a:spcPct val="0"/>
              </a:spcBef>
              <a:spcAft>
                <a:spcPct val="0"/>
              </a:spcAft>
              <a:buFont typeface="Arial" panose="020B0604020202020204" pitchFamily="34" charset="0"/>
              <a:buChar char="•"/>
            </a:pPr>
            <a:endParaRPr lang="en-US" altLang="en-US">
              <a:solidFill>
                <a:srgbClr val="000000"/>
              </a:solidFill>
            </a:endParaRPr>
          </a:p>
          <a:p>
            <a:pPr defTabSz="457200" fontAlgn="base">
              <a:spcBef>
                <a:spcPct val="0"/>
              </a:spcBef>
              <a:spcAft>
                <a:spcPct val="0"/>
              </a:spcAft>
              <a:buFont typeface="Arial" panose="020B0604020202020204" pitchFamily="34" charset="0"/>
              <a:buChar char="•"/>
            </a:pPr>
            <a:r>
              <a:rPr lang="en-US" altLang="en-US" sz="1900">
                <a:solidFill>
                  <a:srgbClr val="000000"/>
                </a:solidFill>
              </a:rPr>
              <a:t>Broader eligibility for many accommodations </a:t>
            </a:r>
          </a:p>
        </p:txBody>
      </p:sp>
      <p:sp>
        <p:nvSpPr>
          <p:cNvPr id="62468" name="TextBox 2"/>
          <p:cNvSpPr txBox="1">
            <a:spLocks noChangeArrowheads="1"/>
          </p:cNvSpPr>
          <p:nvPr/>
        </p:nvSpPr>
        <p:spPr bwMode="auto">
          <a:xfrm>
            <a:off x="1924051" y="877889"/>
            <a:ext cx="83439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US" altLang="en-US" sz="2800">
                <a:solidFill>
                  <a:srgbClr val="000000"/>
                </a:solidFill>
              </a:rPr>
              <a:t>Overview of Major Changes </a:t>
            </a:r>
            <a:endParaRPr lang="en-US" altLang="en-US">
              <a:solidFill>
                <a:srgbClr val="000000"/>
              </a:solidFill>
            </a:endParaRPr>
          </a:p>
        </p:txBody>
      </p:sp>
      <p:sp>
        <p:nvSpPr>
          <p:cNvPr id="6246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BBC95175-0F2E-4D44-974C-A0B2F967887C}" type="slidenum">
              <a:rPr lang="en-US" altLang="en-US">
                <a:solidFill>
                  <a:srgbClr val="FFFFFF"/>
                </a:solidFill>
              </a:rPr>
              <a:pPr defTabSz="457200" fontAlgn="base">
                <a:spcBef>
                  <a:spcPct val="0"/>
                </a:spcBef>
                <a:spcAft>
                  <a:spcPct val="0"/>
                </a:spcAft>
              </a:pPr>
              <a:t>27</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3474272610"/>
      </p:ext>
    </p:extLst>
  </p:cSld>
  <p:clrMapOvr>
    <a:masterClrMapping/>
  </p:clrMapOvr>
  <p:transition xmlns:p14="http://schemas.microsoft.com/office/powerpoint/2010/mai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552" y="287339"/>
            <a:ext cx="10055225" cy="1449387"/>
          </a:xfrm>
        </p:spPr>
        <p:txBody>
          <a:bodyPr/>
          <a:lstStyle/>
          <a:p>
            <a:pPr eaLnBrk="1" hangingPunct="1">
              <a:defRPr/>
            </a:pPr>
            <a:r>
              <a:rPr lang="en-US" dirty="0">
                <a:ea typeface="ＭＳ Ｐゴシック" charset="0"/>
                <a:cs typeface="+mj-cs"/>
              </a:rPr>
              <a:t>Language and Vocabulary Supports and Content Supports Classroom Connection</a:t>
            </a:r>
          </a:p>
        </p:txBody>
      </p:sp>
      <p:pic>
        <p:nvPicPr>
          <p:cNvPr id="64515" name="Content Placeholder 5" descr="Screen Shot 2017-01-19 at 6.38.24 PM.png"/>
          <p:cNvPicPr>
            <a:picLocks noGrp="1" noChangeAspect="1"/>
          </p:cNvPicPr>
          <p:nvPr>
            <p:ph sz="half" idx="1"/>
          </p:nvPr>
        </p:nvPicPr>
        <p:blipFill>
          <a:blip r:embed="rId2">
            <a:extLst>
              <a:ext uri="{28A0092B-C50C-407E-A947-70E740481C1C}">
                <a14:useLocalDpi xmlns:a14="http://schemas.microsoft.com/office/drawing/2010/main" val="0"/>
              </a:ext>
            </a:extLst>
          </a:blip>
          <a:srcRect l="26634" t="12085" r="40468" b="23225"/>
          <a:stretch>
            <a:fillRect/>
          </a:stretch>
        </p:blipFill>
        <p:spPr>
          <a:xfrm>
            <a:off x="1372873" y="1849792"/>
            <a:ext cx="3873498" cy="4285542"/>
          </a:xfrm>
        </p:spPr>
      </p:pic>
      <p:sp>
        <p:nvSpPr>
          <p:cNvPr id="64516" name="Content Placeholder 6"/>
          <p:cNvSpPr>
            <a:spLocks noGrp="1"/>
          </p:cNvSpPr>
          <p:nvPr>
            <p:ph sz="half" idx="2"/>
          </p:nvPr>
        </p:nvSpPr>
        <p:spPr>
          <a:xfrm>
            <a:off x="5715002" y="1981201"/>
            <a:ext cx="4937125" cy="4022725"/>
          </a:xfrm>
        </p:spPr>
        <p:txBody>
          <a:bodyPr/>
          <a:lstStyle/>
          <a:p>
            <a:pPr eaLnBrk="1" hangingPunct="1">
              <a:buFont typeface="Arial" panose="020B0604020202020204" pitchFamily="34" charset="0"/>
              <a:buChar char="•"/>
            </a:pPr>
            <a:r>
              <a:rPr lang="en-US" altLang="en-US" sz="2000"/>
              <a:t>Available in the Accommodation Resources webpage</a:t>
            </a:r>
          </a:p>
          <a:p>
            <a:pPr eaLnBrk="1" hangingPunct="1">
              <a:buFont typeface="Calibri" panose="020F0502020204030204" pitchFamily="34" charset="0"/>
              <a:buNone/>
            </a:pPr>
            <a:endParaRPr lang="en-US" altLang="en-US" sz="2000"/>
          </a:p>
          <a:p>
            <a:pPr eaLnBrk="1" hangingPunct="1">
              <a:buFont typeface="Arial" panose="020B0604020202020204" pitchFamily="34" charset="0"/>
              <a:buChar char="•"/>
            </a:pPr>
            <a:r>
              <a:rPr lang="en-US" altLang="en-US" sz="2000"/>
              <a:t>Will guide LPACs and schools</a:t>
            </a:r>
            <a:r>
              <a:rPr lang="ja-JP" altLang="en-US" sz="2000"/>
              <a:t>’</a:t>
            </a:r>
            <a:r>
              <a:rPr lang="en-US" altLang="ja-JP" sz="2000"/>
              <a:t> personnel in their decision making process</a:t>
            </a:r>
            <a:endParaRPr lang="en-US" altLang="en-US" sz="2000"/>
          </a:p>
        </p:txBody>
      </p:sp>
      <p:sp>
        <p:nvSpPr>
          <p:cNvPr id="6451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3A7E504C-A923-4082-8A1E-17405AE9CE5A}" type="slidenum">
              <a:rPr lang="en-US" altLang="en-US">
                <a:solidFill>
                  <a:srgbClr val="FFFFFF"/>
                </a:solidFill>
              </a:rPr>
              <a:pPr defTabSz="457200" fontAlgn="base">
                <a:spcBef>
                  <a:spcPct val="0"/>
                </a:spcBef>
                <a:spcAft>
                  <a:spcPct val="0"/>
                </a:spcAft>
              </a:pPr>
              <a:t>28</a:t>
            </a:fld>
            <a:endParaRPr lang="en-US" altLang="en-US">
              <a:solidFill>
                <a:srgbClr val="FFFFFF"/>
              </a:solidFill>
            </a:endParaRPr>
          </a:p>
        </p:txBody>
      </p:sp>
      <p:sp>
        <p:nvSpPr>
          <p:cNvPr id="3" name="Footer Placeholder 2"/>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1933086446"/>
      </p:ext>
    </p:extLst>
  </p:cSld>
  <p:clrMapOvr>
    <a:masterClrMapping/>
  </p:clrMapOvr>
  <p:transition xmlns:p14="http://schemas.microsoft.com/office/powerpoint/2010/mai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924051" y="838200"/>
            <a:ext cx="8343900" cy="5181600"/>
          </a:xfrm>
          <a:prstGeom prst="rect">
            <a:avLst/>
          </a:prstGeom>
          <a:noFill/>
          <a:ln>
            <a:noFill/>
          </a:ln>
          <a:effectLst>
            <a:outerShdw blurRad="152400" dist="165100" dir="2700000" algn="tl" rotWithShape="0">
              <a:srgbClr val="808080">
                <a:alpha val="26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en-US" dirty="0">
              <a:solidFill>
                <a:prstClr val="white"/>
              </a:solidFill>
              <a:latin typeface="Calibri"/>
              <a:ea typeface="MS PGothic" panose="020B0600070205080204" pitchFamily="34" charset="-128"/>
            </a:endParaRPr>
          </a:p>
        </p:txBody>
      </p:sp>
      <p:sp>
        <p:nvSpPr>
          <p:cNvPr id="2" name="Rectangle 1"/>
          <p:cNvSpPr/>
          <p:nvPr/>
        </p:nvSpPr>
        <p:spPr>
          <a:xfrm>
            <a:off x="1924051" y="2514601"/>
            <a:ext cx="8343900" cy="3190875"/>
          </a:xfrm>
          <a:prstGeom prst="rect">
            <a:avLst/>
          </a:prstGeom>
        </p:spPr>
        <p:txBody>
          <a:bodyPr>
            <a:spAutoFit/>
          </a:bodyPr>
          <a:lstStyle/>
          <a:p>
            <a:pPr marL="342900" indent="-342900" defTabSz="457200">
              <a:spcBef>
                <a:spcPct val="20000"/>
              </a:spcBef>
              <a:buFont typeface="Arial" pitchFamily="34" charset="0"/>
              <a:buChar char="•"/>
              <a:defRPr/>
            </a:pPr>
            <a:r>
              <a:rPr lang="en-US" sz="1900" dirty="0">
                <a:solidFill>
                  <a:prstClr val="black"/>
                </a:solidFill>
                <a:latin typeface="Calibri"/>
                <a:ea typeface="MS PGothic" panose="020B0600070205080204" pitchFamily="34" charset="-128"/>
              </a:rPr>
              <a:t>These tests have the </a:t>
            </a:r>
            <a:r>
              <a:rPr lang="en-US" sz="1900" b="1" u="sng" dirty="0">
                <a:solidFill>
                  <a:prstClr val="black"/>
                </a:solidFill>
                <a:latin typeface="Calibri"/>
                <a:ea typeface="MS PGothic" panose="020B0600070205080204" pitchFamily="34" charset="-128"/>
              </a:rPr>
              <a:t>same</a:t>
            </a:r>
            <a:r>
              <a:rPr lang="en-US" sz="1900" u="sng" dirty="0">
                <a:solidFill>
                  <a:prstClr val="black"/>
                </a:solidFill>
                <a:latin typeface="Calibri"/>
                <a:ea typeface="MS PGothic" panose="020B0600070205080204" pitchFamily="34" charset="-128"/>
              </a:rPr>
              <a:t>: </a:t>
            </a:r>
            <a:endParaRPr lang="en-US" sz="1900" dirty="0">
              <a:solidFill>
                <a:prstClr val="black"/>
              </a:solidFill>
              <a:latin typeface="Calibri"/>
              <a:ea typeface="MS PGothic" panose="020B0600070205080204" pitchFamily="34" charset="-128"/>
            </a:endParaRPr>
          </a:p>
          <a:p>
            <a:pPr marL="742950" lvl="1" indent="-285750" defTabSz="457200">
              <a:spcBef>
                <a:spcPct val="20000"/>
              </a:spcBef>
              <a:buFont typeface="Arial" pitchFamily="34" charset="0"/>
              <a:buChar char="–"/>
              <a:defRPr/>
            </a:pPr>
            <a:r>
              <a:rPr lang="en-US" sz="1900" dirty="0">
                <a:solidFill>
                  <a:prstClr val="black"/>
                </a:solidFill>
                <a:latin typeface="Calibri"/>
                <a:ea typeface="MS PGothic" panose="020B0600070205080204" pitchFamily="34" charset="-128"/>
              </a:rPr>
              <a:t>selections and test questions (including field test questions) </a:t>
            </a:r>
          </a:p>
          <a:p>
            <a:pPr marL="742950" lvl="1" indent="-285750" defTabSz="457200">
              <a:spcBef>
                <a:spcPct val="20000"/>
              </a:spcBef>
              <a:buFont typeface="Arial" pitchFamily="34" charset="0"/>
              <a:buChar char="–"/>
              <a:defRPr/>
            </a:pPr>
            <a:r>
              <a:rPr lang="en-US" sz="1900" dirty="0">
                <a:solidFill>
                  <a:prstClr val="black"/>
                </a:solidFill>
                <a:latin typeface="Calibri"/>
                <a:ea typeface="MS PGothic" panose="020B0600070205080204" pitchFamily="34" charset="-128"/>
              </a:rPr>
              <a:t>passing standards</a:t>
            </a:r>
          </a:p>
          <a:p>
            <a:pPr marL="742950" lvl="1" indent="-285750" defTabSz="457200">
              <a:spcBef>
                <a:spcPct val="20000"/>
              </a:spcBef>
              <a:buFont typeface="Arial" pitchFamily="34" charset="0"/>
              <a:buChar char="–"/>
              <a:defRPr/>
            </a:pPr>
            <a:r>
              <a:rPr lang="en-US" sz="1900" dirty="0">
                <a:solidFill>
                  <a:prstClr val="black"/>
                </a:solidFill>
                <a:latin typeface="Calibri"/>
                <a:ea typeface="MS PGothic" panose="020B0600070205080204" pitchFamily="34" charset="-128"/>
              </a:rPr>
              <a:t>assessed curriculum </a:t>
            </a:r>
          </a:p>
          <a:p>
            <a:pPr marL="742950" lvl="1" indent="-285750" defTabSz="457200">
              <a:spcBef>
                <a:spcPct val="20000"/>
              </a:spcBef>
              <a:buFont typeface="Arial" pitchFamily="34" charset="0"/>
              <a:buChar char="–"/>
              <a:defRPr/>
            </a:pPr>
            <a:r>
              <a:rPr lang="en-US" sz="1900" dirty="0">
                <a:solidFill>
                  <a:prstClr val="black"/>
                </a:solidFill>
                <a:latin typeface="Calibri"/>
                <a:ea typeface="MS PGothic" panose="020B0600070205080204" pitchFamily="34" charset="-128"/>
              </a:rPr>
              <a:t>test blueprints</a:t>
            </a:r>
          </a:p>
          <a:p>
            <a:pPr marL="742950" lvl="1" indent="-285750" defTabSz="457200">
              <a:spcBef>
                <a:spcPct val="20000"/>
              </a:spcBef>
              <a:buFont typeface="Arial" pitchFamily="34" charset="0"/>
              <a:buChar char="–"/>
              <a:defRPr/>
            </a:pPr>
            <a:r>
              <a:rPr lang="en-US" sz="1900" dirty="0">
                <a:solidFill>
                  <a:prstClr val="black"/>
                </a:solidFill>
                <a:latin typeface="Calibri"/>
                <a:ea typeface="MS PGothic" panose="020B0600070205080204" pitchFamily="34" charset="-128"/>
              </a:rPr>
              <a:t>progress measures </a:t>
            </a:r>
          </a:p>
          <a:p>
            <a:pPr marL="742950" lvl="1" indent="-285750" defTabSz="457200">
              <a:spcBef>
                <a:spcPct val="20000"/>
              </a:spcBef>
              <a:buFont typeface="Arial" pitchFamily="34" charset="0"/>
              <a:buChar char="–"/>
              <a:defRPr/>
            </a:pPr>
            <a:r>
              <a:rPr lang="en-US" sz="1900" dirty="0">
                <a:solidFill>
                  <a:prstClr val="black"/>
                </a:solidFill>
                <a:latin typeface="Calibri"/>
                <a:ea typeface="MS PGothic" panose="020B0600070205080204" pitchFamily="34" charset="-128"/>
              </a:rPr>
              <a:t>time limits</a:t>
            </a:r>
          </a:p>
          <a:p>
            <a:pPr marL="742950" lvl="1" indent="-285750" defTabSz="457200">
              <a:spcBef>
                <a:spcPct val="20000"/>
              </a:spcBef>
              <a:buFont typeface="Arial" pitchFamily="34" charset="0"/>
              <a:buChar char="–"/>
              <a:defRPr/>
            </a:pPr>
            <a:r>
              <a:rPr lang="en-US" sz="1900" dirty="0">
                <a:solidFill>
                  <a:prstClr val="black"/>
                </a:solidFill>
                <a:latin typeface="Calibri"/>
                <a:ea typeface="MS PGothic" panose="020B0600070205080204" pitchFamily="34" charset="-128"/>
              </a:rPr>
              <a:t>accessibility features </a:t>
            </a:r>
          </a:p>
          <a:p>
            <a:pPr lvl="1" defTabSz="457200">
              <a:spcBef>
                <a:spcPct val="20000"/>
              </a:spcBef>
              <a:defRPr/>
            </a:pPr>
            <a:endParaRPr lang="en-US" sz="1900" dirty="0">
              <a:solidFill>
                <a:prstClr val="black"/>
              </a:solidFill>
              <a:latin typeface="Calibri"/>
              <a:ea typeface="MS PGothic" panose="020B0600070205080204" pitchFamily="34" charset="-128"/>
            </a:endParaRPr>
          </a:p>
        </p:txBody>
      </p:sp>
      <p:sp>
        <p:nvSpPr>
          <p:cNvPr id="65540" name="TextBox 2"/>
          <p:cNvSpPr txBox="1">
            <a:spLocks noChangeArrowheads="1"/>
          </p:cNvSpPr>
          <p:nvPr/>
        </p:nvSpPr>
        <p:spPr bwMode="auto">
          <a:xfrm>
            <a:off x="1828801" y="304800"/>
            <a:ext cx="83439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altLang="en-US" sz="2800">
                <a:solidFill>
                  <a:srgbClr val="000000"/>
                </a:solidFill>
              </a:rPr>
              <a:t>STAAR Online or Paper</a:t>
            </a:r>
          </a:p>
          <a:p>
            <a:pPr algn="ctr" defTabSz="457200" fontAlgn="base">
              <a:spcBef>
                <a:spcPct val="0"/>
              </a:spcBef>
              <a:spcAft>
                <a:spcPct val="0"/>
              </a:spcAft>
            </a:pPr>
            <a:r>
              <a:rPr lang="en-US" altLang="en-US" sz="2800">
                <a:solidFill>
                  <a:srgbClr val="000000"/>
                </a:solidFill>
              </a:rPr>
              <a:t>versus </a:t>
            </a:r>
          </a:p>
          <a:p>
            <a:pPr algn="ctr" defTabSz="457200" fontAlgn="base">
              <a:spcBef>
                <a:spcPct val="0"/>
              </a:spcBef>
              <a:spcAft>
                <a:spcPct val="0"/>
              </a:spcAft>
            </a:pPr>
            <a:r>
              <a:rPr lang="en-US" altLang="en-US" sz="2800">
                <a:solidFill>
                  <a:srgbClr val="000000"/>
                </a:solidFill>
              </a:rPr>
              <a:t>STAAR Online with Embedded Support</a:t>
            </a:r>
            <a:r>
              <a:rPr lang="en-US" altLang="en-US" sz="2800" b="1">
                <a:solidFill>
                  <a:srgbClr val="000000"/>
                </a:solidFill>
              </a:rPr>
              <a:t>s </a:t>
            </a:r>
            <a:endParaRPr lang="en-US" altLang="en-US">
              <a:solidFill>
                <a:srgbClr val="000000"/>
              </a:solidFill>
            </a:endParaRPr>
          </a:p>
        </p:txBody>
      </p:sp>
      <p:sp>
        <p:nvSpPr>
          <p:cNvPr id="6554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ED82413D-DD3A-4921-944F-746D5B479B0B}" type="slidenum">
              <a:rPr lang="en-US" altLang="en-US">
                <a:solidFill>
                  <a:srgbClr val="FFFFFF"/>
                </a:solidFill>
              </a:rPr>
              <a:pPr defTabSz="457200" fontAlgn="base">
                <a:spcBef>
                  <a:spcPct val="0"/>
                </a:spcBef>
                <a:spcAft>
                  <a:spcPct val="0"/>
                </a:spcAft>
              </a:pPr>
              <a:t>29</a:t>
            </a:fld>
            <a:endParaRPr lang="en-US" altLang="en-US">
              <a:solidFill>
                <a:srgbClr val="FFFFFF"/>
              </a:solidFill>
            </a:endParaRPr>
          </a:p>
        </p:txBody>
      </p:sp>
      <p:sp>
        <p:nvSpPr>
          <p:cNvPr id="3" name="Footer Placeholder 2"/>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3527031515"/>
      </p:ext>
    </p:extLst>
  </p:cSld>
  <p:clrMapOvr>
    <a:masterClrMapping/>
  </p:clrMapOvr>
  <p:transition xmlns:p14="http://schemas.microsoft.com/office/powerpoint/2010/mai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p:txBody>
          <a:bodyPr/>
          <a:lstStyle/>
          <a:p>
            <a:pPr defTabSz="914126" eaLnBrk="1" fontAlgn="auto" hangingPunct="1">
              <a:spcAft>
                <a:spcPts val="0"/>
              </a:spcAft>
              <a:defRPr/>
            </a:pPr>
            <a:r>
              <a:rPr lang="en-US" altLang="en-US" sz="4799">
                <a:solidFill>
                  <a:schemeClr val="tx1">
                    <a:lumMod val="75000"/>
                    <a:lumOff val="25000"/>
                  </a:schemeClr>
                </a:solidFill>
                <a:ea typeface="+mj-ea"/>
                <a:cs typeface="+mj-cs"/>
              </a:rPr>
              <a:t>Topics</a:t>
            </a:r>
          </a:p>
        </p:txBody>
      </p:sp>
      <p:sp>
        <p:nvSpPr>
          <p:cNvPr id="11267" name="Content Placeholder 6"/>
          <p:cNvSpPr>
            <a:spLocks noGrp="1"/>
          </p:cNvSpPr>
          <p:nvPr>
            <p:ph idx="1"/>
          </p:nvPr>
        </p:nvSpPr>
        <p:spPr/>
        <p:txBody>
          <a:bodyPr rtlCol="0">
            <a:normAutofit/>
          </a:bodyPr>
          <a:lstStyle/>
          <a:p>
            <a:pPr defTabSz="914126" eaLnBrk="1" fontAlgn="auto" hangingPunct="1">
              <a:buFont typeface="Arial"/>
              <a:buChar char="•"/>
              <a:defRPr/>
            </a:pPr>
            <a:endParaRPr lang="en-US" altLang="en-US" sz="1999" dirty="0">
              <a:solidFill>
                <a:schemeClr val="tx1">
                  <a:lumMod val="75000"/>
                  <a:lumOff val="25000"/>
                </a:schemeClr>
              </a:solidFill>
              <a:ea typeface="+mn-ea"/>
              <a:cs typeface="+mn-cs"/>
            </a:endParaRPr>
          </a:p>
          <a:p>
            <a:pPr defTabSz="914126" eaLnBrk="1" fontAlgn="auto" hangingPunct="1">
              <a:buFont typeface="Arial"/>
              <a:buChar char="•"/>
              <a:defRPr/>
            </a:pPr>
            <a:r>
              <a:rPr lang="en-US" altLang="en-US" sz="2800" dirty="0">
                <a:solidFill>
                  <a:schemeClr val="tx1">
                    <a:lumMod val="75000"/>
                    <a:lumOff val="25000"/>
                  </a:schemeClr>
                </a:solidFill>
                <a:ea typeface="+mn-ea"/>
                <a:cs typeface="+mn-cs"/>
              </a:rPr>
              <a:t>TELPAS Updates </a:t>
            </a:r>
          </a:p>
          <a:p>
            <a:pPr defTabSz="914126" eaLnBrk="1" fontAlgn="auto" hangingPunct="1">
              <a:buFont typeface="Arial"/>
              <a:buChar char="•"/>
              <a:defRPr/>
            </a:pPr>
            <a:endParaRPr lang="en-US" altLang="en-US" sz="2800" dirty="0">
              <a:solidFill>
                <a:schemeClr val="tx1">
                  <a:lumMod val="75000"/>
                  <a:lumOff val="25000"/>
                </a:schemeClr>
              </a:solidFill>
              <a:ea typeface="+mn-ea"/>
              <a:cs typeface="+mn-cs"/>
            </a:endParaRPr>
          </a:p>
          <a:p>
            <a:pPr defTabSz="914126" eaLnBrk="1" fontAlgn="auto" hangingPunct="1">
              <a:buFont typeface="Arial"/>
              <a:buChar char="•"/>
              <a:defRPr/>
            </a:pPr>
            <a:r>
              <a:rPr lang="en-US" altLang="en-US" sz="2800" dirty="0">
                <a:solidFill>
                  <a:schemeClr val="tx1">
                    <a:lumMod val="75000"/>
                    <a:lumOff val="25000"/>
                  </a:schemeClr>
                </a:solidFill>
                <a:ea typeface="+mn-ea"/>
                <a:cs typeface="+mn-cs"/>
              </a:rPr>
              <a:t>STAAR Updates</a:t>
            </a:r>
          </a:p>
          <a:p>
            <a:pPr marL="91413" indent="-91413" defTabSz="914126" eaLnBrk="1" fontAlgn="auto" hangingPunct="1">
              <a:defRPr/>
            </a:pPr>
            <a:endParaRPr lang="en-US" altLang="en-US" sz="1999" dirty="0">
              <a:solidFill>
                <a:schemeClr val="tx1">
                  <a:lumMod val="75000"/>
                  <a:lumOff val="25000"/>
                </a:schemeClr>
              </a:solidFill>
              <a:ea typeface="+mn-ea"/>
              <a:cs typeface="+mn-cs"/>
            </a:endParaRPr>
          </a:p>
        </p:txBody>
      </p:sp>
      <p:sp>
        <p:nvSpPr>
          <p:cNvPr id="143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CEAF9FB5-EFA6-44FC-88BD-438EC75B6956}" type="slidenum">
              <a:rPr lang="en-US" altLang="en-US">
                <a:solidFill>
                  <a:srgbClr val="FFFFFF"/>
                </a:solidFill>
              </a:rPr>
              <a:pPr defTabSz="457200" fontAlgn="base">
                <a:spcBef>
                  <a:spcPct val="0"/>
                </a:spcBef>
                <a:spcAft>
                  <a:spcPct val="0"/>
                </a:spcAft>
              </a:pPr>
              <a:t>3</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810424972"/>
      </p:ext>
    </p:extLst>
  </p:cSld>
  <p:clrMapOvr>
    <a:masterClrMapping/>
  </p:clrMapOvr>
  <p:transition xmlns:p14="http://schemas.microsoft.com/office/powerpoint/2010/mai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2" y="1447800"/>
            <a:ext cx="10055225" cy="5029200"/>
          </a:xfrm>
        </p:spPr>
        <p:txBody>
          <a:bodyPr rtlCol="0">
            <a:normAutofit lnSpcReduction="10000"/>
          </a:bodyPr>
          <a:lstStyle/>
          <a:p>
            <a:pPr eaLnBrk="1" hangingPunct="1">
              <a:buFont typeface="Wingdings 2" panose="05020102010507070707" pitchFamily="18" charset="2"/>
              <a:buChar char=""/>
              <a:defRPr/>
            </a:pPr>
            <a:endParaRPr lang="en-US" dirty="0">
              <a:ea typeface="ＭＳ Ｐゴシック" charset="0"/>
              <a:cs typeface="ＭＳ Ｐゴシック" charset="0"/>
            </a:endParaRPr>
          </a:p>
          <a:p>
            <a:pPr eaLnBrk="1" hangingPunct="1">
              <a:buSzPct val="125000"/>
              <a:buFont typeface="Arial"/>
              <a:buChar char="•"/>
              <a:defRPr/>
            </a:pPr>
            <a:r>
              <a:rPr lang="en-US" sz="2600" dirty="0">
                <a:ea typeface="ＭＳ Ｐゴシック" charset="0"/>
                <a:cs typeface="ＭＳ Ｐゴシック" charset="0"/>
              </a:rPr>
              <a:t>All accommodations can now be found on the Accommodation Resources webpage.</a:t>
            </a:r>
          </a:p>
          <a:p>
            <a:pPr eaLnBrk="1" hangingPunct="1">
              <a:buSzPct val="125000"/>
              <a:buFont typeface="Arial"/>
              <a:buChar char="•"/>
              <a:defRPr/>
            </a:pPr>
            <a:r>
              <a:rPr lang="en-US" sz="2600" dirty="0">
                <a:ea typeface="ＭＳ Ｐゴシック" charset="0"/>
                <a:cs typeface="ＭＳ Ｐゴシック" charset="0"/>
              </a:rPr>
              <a:t>Accommodations will be divided into 3 categories with broader eligibility criteria. </a:t>
            </a:r>
          </a:p>
          <a:p>
            <a:pPr lvl="1" eaLnBrk="1" hangingPunct="1">
              <a:buFont typeface="Arial"/>
              <a:buChar char="•"/>
              <a:defRPr/>
            </a:pPr>
            <a:r>
              <a:rPr lang="en-US" sz="2200" dirty="0">
                <a:ea typeface="ＭＳ Ｐゴシック" charset="0"/>
                <a:cs typeface="+mn-cs"/>
              </a:rPr>
              <a:t>Accessibility Features</a:t>
            </a:r>
          </a:p>
          <a:p>
            <a:pPr marL="384175" lvl="2" indent="0" eaLnBrk="1" hangingPunct="1">
              <a:buSzPct val="100000"/>
              <a:buNone/>
              <a:defRPr/>
            </a:pPr>
            <a:r>
              <a:rPr lang="en-US" sz="2200" dirty="0">
                <a:ea typeface="ＭＳ Ｐゴシック" charset="0"/>
                <a:cs typeface="+mn-cs"/>
              </a:rPr>
              <a:t>	Available to all students who need them</a:t>
            </a:r>
          </a:p>
          <a:p>
            <a:pPr lvl="1" eaLnBrk="1" hangingPunct="1">
              <a:buFont typeface="Arial"/>
              <a:buChar char="•"/>
              <a:defRPr/>
            </a:pPr>
            <a:r>
              <a:rPr lang="en-US" sz="2200" dirty="0">
                <a:ea typeface="ＭＳ Ｐゴシック" charset="0"/>
                <a:cs typeface="+mn-cs"/>
              </a:rPr>
              <a:t>Designated Supports </a:t>
            </a:r>
          </a:p>
          <a:p>
            <a:pPr marL="384175" lvl="2" indent="0" eaLnBrk="1" hangingPunct="1">
              <a:buNone/>
              <a:defRPr/>
            </a:pPr>
            <a:r>
              <a:rPr lang="en-US" sz="2200" dirty="0">
                <a:ea typeface="ＭＳ Ｐゴシック" charset="0"/>
                <a:cs typeface="+mn-cs"/>
              </a:rPr>
              <a:t>	The appropriate team of people at the campus level has determined and 	documented that the student  meets the revised eligibility criteria. </a:t>
            </a:r>
          </a:p>
          <a:p>
            <a:pPr lvl="1" eaLnBrk="1" hangingPunct="1">
              <a:buFont typeface="Arial"/>
              <a:buChar char="•"/>
              <a:defRPr/>
            </a:pPr>
            <a:r>
              <a:rPr lang="en-US" sz="2200" dirty="0">
                <a:ea typeface="ＭＳ Ｐゴシック" charset="0"/>
                <a:cs typeface="+mn-cs"/>
              </a:rPr>
              <a:t>Designated Supports Requiring TEA Approval </a:t>
            </a:r>
          </a:p>
          <a:p>
            <a:pPr marL="749300" lvl="4" indent="0" eaLnBrk="1" hangingPunct="1">
              <a:buNone/>
              <a:defRPr/>
            </a:pPr>
            <a:r>
              <a:rPr lang="en-US" sz="2200" dirty="0">
                <a:ea typeface="ＭＳ Ｐゴシック" charset="0"/>
                <a:cs typeface="+mn-cs"/>
              </a:rPr>
              <a:t>	The appropriate team of people at the campus level has determined student 	eligibility and submitted an Accommodation Request Form to TEA. </a:t>
            </a:r>
          </a:p>
          <a:p>
            <a:pPr eaLnBrk="1" hangingPunct="1">
              <a:buFont typeface="Wingdings 2" panose="05020102010507070707" pitchFamily="18" charset="2"/>
              <a:buChar char=""/>
              <a:defRPr/>
            </a:pPr>
            <a:endParaRPr lang="en-US" dirty="0">
              <a:ea typeface="ＭＳ Ｐゴシック" charset="0"/>
              <a:cs typeface="ＭＳ Ｐゴシック" charset="0"/>
            </a:endParaRPr>
          </a:p>
        </p:txBody>
      </p:sp>
      <p:sp>
        <p:nvSpPr>
          <p:cNvPr id="8" name="Title 7"/>
          <p:cNvSpPr>
            <a:spLocks noGrp="1"/>
          </p:cNvSpPr>
          <p:nvPr>
            <p:ph type="title"/>
          </p:nvPr>
        </p:nvSpPr>
        <p:spPr>
          <a:xfrm>
            <a:off x="496889" y="228600"/>
            <a:ext cx="11172825" cy="1054100"/>
          </a:xfrm>
        </p:spPr>
        <p:txBody>
          <a:bodyPr anchor="t"/>
          <a:lstStyle/>
          <a:p>
            <a:pPr eaLnBrk="1" hangingPunct="1">
              <a:defRPr/>
            </a:pPr>
            <a:r>
              <a:rPr lang="en-US" dirty="0">
                <a:ea typeface="ＭＳ Ｐゴシック" charset="0"/>
                <a:cs typeface="ＭＳ Ｐゴシック" charset="0"/>
              </a:rPr>
              <a:t>STAAR ACCESSIBILITY	</a:t>
            </a:r>
          </a:p>
        </p:txBody>
      </p:sp>
      <p:sp>
        <p:nvSpPr>
          <p:cNvPr id="675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FAA48EF5-D9F4-4449-A6B3-07FFBC3C924A}" type="slidenum">
              <a:rPr lang="en-US" altLang="en-US">
                <a:solidFill>
                  <a:srgbClr val="FFFFFF"/>
                </a:solidFill>
              </a:rPr>
              <a:pPr defTabSz="457200" fontAlgn="base">
                <a:spcBef>
                  <a:spcPct val="0"/>
                </a:spcBef>
                <a:spcAft>
                  <a:spcPct val="0"/>
                </a:spcAft>
              </a:pPr>
              <a:t>30</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749558341"/>
      </p:ext>
    </p:extLst>
  </p:cSld>
  <p:clrMapOvr>
    <a:masterClrMapping/>
  </p:clrMapOvr>
  <p:transition xmlns:p14="http://schemas.microsoft.com/office/powerpoint/2010/mai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rcRect l="23170" t="8926" r="24858" b="6145"/>
          <a:stretch>
            <a:fillRect/>
          </a:stretch>
        </p:blipFill>
        <p:spPr>
          <a:xfrm>
            <a:off x="407988" y="1676400"/>
            <a:ext cx="6076950" cy="4191000"/>
          </a:xfrm>
        </p:spPr>
      </p:pic>
      <p:sp>
        <p:nvSpPr>
          <p:cNvPr id="71681" name="Title 1"/>
          <p:cNvSpPr>
            <a:spLocks noGrp="1"/>
          </p:cNvSpPr>
          <p:nvPr>
            <p:ph type="title"/>
          </p:nvPr>
        </p:nvSpPr>
        <p:spPr>
          <a:xfrm>
            <a:off x="496889" y="257175"/>
            <a:ext cx="11172825" cy="1054100"/>
          </a:xfrm>
        </p:spPr>
        <p:txBody>
          <a:bodyPr anchor="t"/>
          <a:lstStyle/>
          <a:p>
            <a:pPr eaLnBrk="1" fontAlgn="auto" hangingPunct="1">
              <a:spcAft>
                <a:spcPts val="0"/>
              </a:spcAft>
              <a:defRPr/>
            </a:pPr>
            <a:r>
              <a:rPr lang="en-US" dirty="0">
                <a:ea typeface="+mj-ea"/>
                <a:cs typeface="+mj-cs"/>
              </a:rPr>
              <a:t>Accessibility Features</a:t>
            </a:r>
          </a:p>
        </p:txBody>
      </p:sp>
      <p:pic>
        <p:nvPicPr>
          <p:cNvPr id="68612" name="Content Placeholder 4" descr="Screen Shot 2016-11-23 at 6.52.48 AM.png"/>
          <p:cNvPicPr>
            <a:picLocks noGrp="1" noChangeAspect="1"/>
          </p:cNvPicPr>
          <p:nvPr>
            <p:ph sz="half" idx="2"/>
          </p:nvPr>
        </p:nvPicPr>
        <p:blipFill>
          <a:blip r:embed="rId3">
            <a:extLst>
              <a:ext uri="{28A0092B-C50C-407E-A947-70E740481C1C}">
                <a14:useLocalDpi xmlns:a14="http://schemas.microsoft.com/office/drawing/2010/main" val="0"/>
              </a:ext>
            </a:extLst>
          </a:blip>
          <a:srcRect l="26035" t="14801" r="38048" b="5705"/>
          <a:stretch>
            <a:fillRect/>
          </a:stretch>
        </p:blipFill>
        <p:spPr>
          <a:xfrm>
            <a:off x="6807201" y="1676400"/>
            <a:ext cx="4768850" cy="4452938"/>
          </a:xfrm>
        </p:spPr>
      </p:pic>
      <p:cxnSp>
        <p:nvCxnSpPr>
          <p:cNvPr id="5" name="Straight Arrow Connector 4"/>
          <p:cNvCxnSpPr/>
          <p:nvPr/>
        </p:nvCxnSpPr>
        <p:spPr>
          <a:xfrm flipH="1">
            <a:off x="1830389" y="2133600"/>
            <a:ext cx="5078413" cy="2819400"/>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861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E3509DCD-9F1F-47A4-A710-410D0E04C4B6}" type="slidenum">
              <a:rPr lang="en-US" altLang="en-US">
                <a:solidFill>
                  <a:srgbClr val="FFFFFF"/>
                </a:solidFill>
              </a:rPr>
              <a:pPr defTabSz="457200" fontAlgn="base">
                <a:spcBef>
                  <a:spcPct val="0"/>
                </a:spcBef>
                <a:spcAft>
                  <a:spcPct val="0"/>
                </a:spcAft>
              </a:pPr>
              <a:t>31</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2569772016"/>
      </p:ext>
    </p:extLst>
  </p:cSld>
  <p:clrMapOvr>
    <a:masterClrMapping/>
  </p:clrMapOvr>
  <p:transition xmlns:p14="http://schemas.microsoft.com/office/powerpoint/2010/mai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p:cNvSpPr>
            <a:spLocks noGrp="1"/>
          </p:cNvSpPr>
          <p:nvPr>
            <p:ph idx="1"/>
          </p:nvPr>
        </p:nvSpPr>
        <p:spPr/>
        <p:txBody>
          <a:bodyPr/>
          <a:lstStyle/>
          <a:p>
            <a:pPr eaLnBrk="1" hangingPunct="1"/>
            <a:r>
              <a:rPr lang="en-US" altLang="en-US"/>
              <a:t>The use of bilingual dictionaries can now be found under the accessibility features.</a:t>
            </a:r>
          </a:p>
          <a:p>
            <a:pPr eaLnBrk="1" hangingPunct="1"/>
            <a:endParaRPr lang="en-US" altLang="en-US"/>
          </a:p>
          <a:p>
            <a:pPr eaLnBrk="1" hangingPunct="1"/>
            <a:r>
              <a:rPr lang="en-US" altLang="en-US"/>
              <a:t>They are allowable for mathematics, science, and social studies assessments.</a:t>
            </a:r>
          </a:p>
          <a:p>
            <a:pPr eaLnBrk="1" hangingPunct="1"/>
            <a:endParaRPr lang="en-US" altLang="en-US"/>
          </a:p>
          <a:p>
            <a:pPr eaLnBrk="1" hangingPunct="1"/>
            <a:r>
              <a:rPr lang="en-US" altLang="en-US"/>
              <a:t>Bilingual dictionaries must be word/phrase translation dictionaries only. </a:t>
            </a:r>
          </a:p>
          <a:p>
            <a:pPr eaLnBrk="1" hangingPunct="1"/>
            <a:endParaRPr lang="en-US" altLang="en-US"/>
          </a:p>
          <a:p>
            <a:pPr eaLnBrk="1" hangingPunct="1"/>
            <a:r>
              <a:rPr lang="en-US" altLang="en-US"/>
              <a:t>They must NOT be designed to define words or to illustrate or explain content terminology or concepts.</a:t>
            </a:r>
          </a:p>
          <a:p>
            <a:pPr eaLnBrk="1" hangingPunct="1"/>
            <a:endParaRPr lang="en-US" altLang="en-US" sz="1800"/>
          </a:p>
          <a:p>
            <a:pPr eaLnBrk="1" hangingPunct="1"/>
            <a:endParaRPr lang="en-US" altLang="en-US"/>
          </a:p>
        </p:txBody>
      </p:sp>
      <p:sp>
        <p:nvSpPr>
          <p:cNvPr id="3" name="Title 2"/>
          <p:cNvSpPr>
            <a:spLocks noGrp="1"/>
          </p:cNvSpPr>
          <p:nvPr>
            <p:ph type="title"/>
          </p:nvPr>
        </p:nvSpPr>
        <p:spPr>
          <a:xfrm>
            <a:off x="509589" y="228600"/>
            <a:ext cx="11172825" cy="1054100"/>
          </a:xfrm>
        </p:spPr>
        <p:txBody>
          <a:bodyPr anchor="t"/>
          <a:lstStyle/>
          <a:p>
            <a:pPr eaLnBrk="1" hangingPunct="1">
              <a:defRPr/>
            </a:pPr>
            <a:r>
              <a:rPr lang="en-US" dirty="0">
                <a:ea typeface="ＭＳ Ｐゴシック" charset="0"/>
                <a:cs typeface="ＭＳ Ｐゴシック" charset="0"/>
              </a:rPr>
              <a:t>Accessibility Features</a:t>
            </a:r>
          </a:p>
        </p:txBody>
      </p:sp>
      <p:sp>
        <p:nvSpPr>
          <p:cNvPr id="696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0EF10AC5-3981-4B7F-AA49-9A90E4556AD8}" type="slidenum">
              <a:rPr lang="en-US" altLang="en-US">
                <a:solidFill>
                  <a:srgbClr val="FFFFFF"/>
                </a:solidFill>
              </a:rPr>
              <a:pPr defTabSz="457200" fontAlgn="base">
                <a:spcBef>
                  <a:spcPct val="0"/>
                </a:spcBef>
                <a:spcAft>
                  <a:spcPct val="0"/>
                </a:spcAft>
              </a:pPr>
              <a:t>32</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3827813900"/>
      </p:ext>
    </p:extLst>
  </p:cSld>
  <p:clrMapOvr>
    <a:masterClrMapping/>
  </p:clrMapOvr>
  <p:transition xmlns:p14="http://schemas.microsoft.com/office/powerpoint/2010/mai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05549" y="268288"/>
            <a:ext cx="10464165" cy="1054100"/>
          </a:xfrm>
        </p:spPr>
        <p:txBody>
          <a:bodyPr/>
          <a:lstStyle/>
          <a:p>
            <a:pPr eaLnBrk="1" hangingPunct="1">
              <a:defRPr/>
            </a:pPr>
            <a:r>
              <a:rPr lang="en-US" dirty="0">
                <a:ea typeface="ＭＳ Ｐゴシック" charset="0"/>
                <a:cs typeface="ＭＳ Ｐゴシック" charset="0"/>
              </a:rPr>
              <a:t>Designated Supports Policy Documents</a:t>
            </a:r>
          </a:p>
        </p:txBody>
      </p:sp>
      <p:pic>
        <p:nvPicPr>
          <p:cNvPr id="70659" name="Content Placeholder 3" descr="Screen Shot 2017-01-22 at 6.45.13 A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3103" t="8127" r="41457" b="10251"/>
          <a:stretch/>
        </p:blipFill>
        <p:spPr>
          <a:xfrm>
            <a:off x="6934201" y="1965960"/>
            <a:ext cx="3280585" cy="4096704"/>
          </a:xfrm>
        </p:spPr>
      </p:pic>
      <p:sp>
        <p:nvSpPr>
          <p:cNvPr id="10" name="Left Brace 9"/>
          <p:cNvSpPr/>
          <p:nvPr/>
        </p:nvSpPr>
        <p:spPr>
          <a:xfrm>
            <a:off x="6705601" y="3131820"/>
            <a:ext cx="415289" cy="1931670"/>
          </a:xfrm>
          <a:prstGeom prst="leftBrace">
            <a:avLst/>
          </a:prstGeom>
          <a:ln w="63500">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base" hangingPunct="0">
              <a:spcBef>
                <a:spcPct val="0"/>
              </a:spcBef>
              <a:spcAft>
                <a:spcPct val="0"/>
              </a:spcAft>
              <a:defRPr/>
            </a:pPr>
            <a:endParaRPr lang="en-US" dirty="0">
              <a:solidFill>
                <a:srgbClr val="000000"/>
              </a:solidFill>
              <a:latin typeface="Calibri"/>
            </a:endParaRPr>
          </a:p>
        </p:txBody>
      </p:sp>
      <p:sp>
        <p:nvSpPr>
          <p:cNvPr id="70661" name="Content Placeholder 1"/>
          <p:cNvSpPr>
            <a:spLocks noGrp="1"/>
          </p:cNvSpPr>
          <p:nvPr>
            <p:ph sz="half" idx="1"/>
          </p:nvPr>
        </p:nvSpPr>
        <p:spPr>
          <a:xfrm>
            <a:off x="1205549" y="1965960"/>
            <a:ext cx="5383213" cy="4757737"/>
          </a:xfrm>
        </p:spPr>
        <p:txBody>
          <a:bodyPr/>
          <a:lstStyle/>
          <a:p>
            <a:pPr eaLnBrk="1" hangingPunct="1"/>
            <a:r>
              <a:rPr lang="en-US" altLang="en-US" dirty="0"/>
              <a:t>Contain the information needed to make accommodation decisions for all students taking STAAR, STAAR Spanish, and TELPAS</a:t>
            </a:r>
          </a:p>
          <a:p>
            <a:pPr eaLnBrk="1" hangingPunct="1"/>
            <a:endParaRPr lang="en-US" altLang="en-US" dirty="0"/>
          </a:p>
          <a:p>
            <a:pPr eaLnBrk="1" hangingPunct="1"/>
            <a:r>
              <a:rPr lang="en-US" altLang="en-US" dirty="0"/>
              <a:t>Each document is organized the same way</a:t>
            </a:r>
          </a:p>
          <a:p>
            <a:pPr lvl="1" eaLnBrk="1" hangingPunct="1"/>
            <a:r>
              <a:rPr lang="en-US" altLang="en-US" dirty="0"/>
              <a:t>Description of Accommodation</a:t>
            </a:r>
          </a:p>
          <a:p>
            <a:pPr lvl="1" eaLnBrk="1" hangingPunct="1"/>
            <a:r>
              <a:rPr lang="en-US" altLang="en-US" dirty="0"/>
              <a:t>Assessments</a:t>
            </a:r>
          </a:p>
          <a:p>
            <a:pPr lvl="1" eaLnBrk="1" hangingPunct="1"/>
            <a:r>
              <a:rPr lang="en-US" altLang="en-US" dirty="0"/>
              <a:t>Student Eligibility Criteria</a:t>
            </a:r>
          </a:p>
          <a:p>
            <a:pPr lvl="1" eaLnBrk="1" hangingPunct="1"/>
            <a:r>
              <a:rPr lang="en-US" altLang="en-US" dirty="0"/>
              <a:t>Authority for Decision and Required Documentation</a:t>
            </a:r>
          </a:p>
          <a:p>
            <a:pPr lvl="1" eaLnBrk="1" hangingPunct="1"/>
            <a:r>
              <a:rPr lang="en-US" altLang="en-US" dirty="0"/>
              <a:t>Examples/Types</a:t>
            </a:r>
          </a:p>
          <a:p>
            <a:pPr lvl="1" eaLnBrk="1" hangingPunct="1"/>
            <a:r>
              <a:rPr lang="en-US" altLang="en-US" dirty="0"/>
              <a:t>Special Instructions/Considerations </a:t>
            </a:r>
          </a:p>
          <a:p>
            <a:pPr eaLnBrk="1" hangingPunct="1"/>
            <a:endParaRPr lang="en-US" altLang="en-US" dirty="0"/>
          </a:p>
        </p:txBody>
      </p:sp>
      <p:sp>
        <p:nvSpPr>
          <p:cNvPr id="706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C3868684-9854-48C6-822F-AA410104B460}" type="slidenum">
              <a:rPr lang="en-US" altLang="en-US">
                <a:solidFill>
                  <a:srgbClr val="FFFFFF"/>
                </a:solidFill>
              </a:rPr>
              <a:pPr defTabSz="457200" fontAlgn="base">
                <a:spcBef>
                  <a:spcPct val="0"/>
                </a:spcBef>
                <a:spcAft>
                  <a:spcPct val="0"/>
                </a:spcAft>
              </a:pPr>
              <a:t>33</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3168022476"/>
      </p:ext>
    </p:extLst>
  </p:cSld>
  <p:clrMapOvr>
    <a:masterClrMapping/>
  </p:clrMapOvr>
  <p:transition xmlns:p14="http://schemas.microsoft.com/office/powerpoint/2010/mai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5064" y="228600"/>
            <a:ext cx="9955213" cy="1054100"/>
          </a:xfrm>
        </p:spPr>
        <p:txBody>
          <a:bodyPr>
            <a:normAutofit fontScale="90000"/>
          </a:bodyPr>
          <a:lstStyle/>
          <a:p>
            <a:pPr eaLnBrk="1" hangingPunct="1">
              <a:defRPr/>
            </a:pPr>
            <a:r>
              <a:rPr lang="en-US" dirty="0">
                <a:ea typeface="ＭＳ Ｐゴシック" charset="0"/>
                <a:cs typeface="ＭＳ Ｐゴシック" charset="0"/>
              </a:rPr>
              <a:t>LPAC as Independent Authority for Decisions</a:t>
            </a:r>
          </a:p>
        </p:txBody>
      </p:sp>
      <p:sp>
        <p:nvSpPr>
          <p:cNvPr id="7" name="Content Placeholder 6"/>
          <p:cNvSpPr>
            <a:spLocks noGrp="1"/>
          </p:cNvSpPr>
          <p:nvPr>
            <p:ph idx="1"/>
          </p:nvPr>
        </p:nvSpPr>
        <p:spPr>
          <a:xfrm>
            <a:off x="762001" y="1778002"/>
            <a:ext cx="11206163" cy="4681537"/>
          </a:xfrm>
          <a:extLst/>
        </p:spPr>
        <p:txBody>
          <a:bodyPr numCol="2" rtlCol="0">
            <a:normAutofit/>
          </a:bodyPr>
          <a:lstStyle/>
          <a:p>
            <a:pPr marL="457200" indent="-457200" eaLnBrk="1" hangingPunct="1">
              <a:buFont typeface="+mj-lt"/>
              <a:buAutoNum type="arabicPeriod"/>
              <a:defRPr/>
            </a:pPr>
            <a:r>
              <a:rPr lang="en-US" dirty="0">
                <a:ea typeface="ＭＳ Ｐゴシック" charset="0"/>
                <a:cs typeface="ＭＳ Ｐゴシック" charset="0"/>
              </a:rPr>
              <a:t>Oral/Signed Administration </a:t>
            </a:r>
          </a:p>
          <a:p>
            <a:pPr marL="457200" indent="-457200" eaLnBrk="1" hangingPunct="1">
              <a:buFont typeface="+mj-lt"/>
              <a:buAutoNum type="arabicPeriod"/>
              <a:defRPr/>
            </a:pPr>
            <a:r>
              <a:rPr lang="en-US" dirty="0">
                <a:ea typeface="ＭＳ Ｐゴシック" charset="0"/>
                <a:cs typeface="ＭＳ Ｐゴシック" charset="0"/>
              </a:rPr>
              <a:t>Content Supports </a:t>
            </a:r>
          </a:p>
          <a:p>
            <a:pPr marL="457200" indent="-457200" eaLnBrk="1" hangingPunct="1">
              <a:buFont typeface="+mj-lt"/>
              <a:buAutoNum type="arabicPeriod"/>
              <a:defRPr/>
            </a:pPr>
            <a:r>
              <a:rPr lang="en-US" dirty="0">
                <a:ea typeface="ＭＳ Ｐゴシック" charset="0"/>
                <a:cs typeface="ＭＳ Ｐゴシック" charset="0"/>
              </a:rPr>
              <a:t>Language and Vocabulary Supports </a:t>
            </a:r>
          </a:p>
          <a:p>
            <a:pPr marL="457200" indent="-457200" eaLnBrk="1" hangingPunct="1">
              <a:buFont typeface="+mj-lt"/>
              <a:buAutoNum type="arabicPeriod"/>
              <a:defRPr/>
            </a:pPr>
            <a:r>
              <a:rPr lang="en-US" dirty="0">
                <a:ea typeface="ＭＳ Ｐゴシック" charset="0"/>
                <a:cs typeface="ＭＳ Ｐゴシック" charset="0"/>
              </a:rPr>
              <a:t>Extra Time </a:t>
            </a:r>
          </a:p>
          <a:p>
            <a:pPr marL="457200" indent="-457200" eaLnBrk="1" hangingPunct="1">
              <a:buFont typeface="+mj-lt"/>
              <a:buAutoNum type="arabicPeriod"/>
              <a:defRPr/>
            </a:pPr>
            <a:r>
              <a:rPr lang="en-US" dirty="0">
                <a:ea typeface="ＭＳ Ｐゴシック" charset="0"/>
                <a:cs typeface="ＭＳ Ｐゴシック" charset="0"/>
              </a:rPr>
              <a:t>Dictionary</a:t>
            </a:r>
          </a:p>
          <a:p>
            <a:pPr marL="457200" indent="-457200" eaLnBrk="1" hangingPunct="1">
              <a:buFont typeface="+mj-lt"/>
              <a:buAutoNum type="arabicPeriod"/>
              <a:defRPr/>
            </a:pPr>
            <a:r>
              <a:rPr lang="en-US" dirty="0">
                <a:ea typeface="ＭＳ Ｐゴシック" charset="0"/>
                <a:cs typeface="ＭＳ Ｐゴシック" charset="0"/>
              </a:rPr>
              <a:t>Basic Transcribing </a:t>
            </a:r>
          </a:p>
          <a:p>
            <a:pPr marL="457200" indent="-457200" eaLnBrk="1" hangingPunct="1">
              <a:buFont typeface="+mj-lt"/>
              <a:buAutoNum type="arabicPeriod"/>
              <a:defRPr/>
            </a:pPr>
            <a:r>
              <a:rPr lang="en-US" dirty="0">
                <a:ea typeface="ＭＳ Ｐゴシック" charset="0"/>
                <a:cs typeface="ＭＳ Ｐゴシック" charset="0"/>
              </a:rPr>
              <a:t>Large Print</a:t>
            </a:r>
          </a:p>
          <a:p>
            <a:pPr marL="457200" indent="-457200" eaLnBrk="1" hangingPunct="1">
              <a:buFont typeface="+mj-lt"/>
              <a:buAutoNum type="arabicPeriod"/>
              <a:defRPr/>
            </a:pPr>
            <a:r>
              <a:rPr lang="en-US" dirty="0">
                <a:ea typeface="ＭＳ Ｐゴシック" charset="0"/>
                <a:cs typeface="ＭＳ Ｐゴシック" charset="0"/>
              </a:rPr>
              <a:t>Amplification Devices</a:t>
            </a:r>
          </a:p>
          <a:p>
            <a:pPr marL="457200" indent="-457200" eaLnBrk="1" hangingPunct="1">
              <a:buFont typeface="+mj-lt"/>
              <a:buAutoNum type="arabicPeriod"/>
              <a:defRPr/>
            </a:pPr>
            <a:endParaRPr lang="en-US" dirty="0">
              <a:ea typeface="ＭＳ Ｐゴシック" charset="0"/>
              <a:cs typeface="ＭＳ Ｐゴシック" charset="0"/>
            </a:endParaRPr>
          </a:p>
          <a:p>
            <a:pPr marL="457200" indent="-457200" eaLnBrk="1" hangingPunct="1">
              <a:buFont typeface="+mj-lt"/>
              <a:buAutoNum type="arabicPeriod"/>
              <a:defRPr/>
            </a:pPr>
            <a:endParaRPr lang="en-US" dirty="0">
              <a:ea typeface="ＭＳ Ｐゴシック" charset="0"/>
              <a:cs typeface="ＭＳ Ｐゴシック" charset="0"/>
            </a:endParaRPr>
          </a:p>
          <a:p>
            <a:pPr marL="457200" indent="-457200" eaLnBrk="1" hangingPunct="1">
              <a:buFont typeface="+mj-lt"/>
              <a:buAutoNum type="arabicPeriod"/>
              <a:defRPr/>
            </a:pPr>
            <a:r>
              <a:rPr lang="en-US" dirty="0">
                <a:ea typeface="ＭＳ Ｐゴシック" charset="0"/>
                <a:cs typeface="ＭＳ Ｐゴシック" charset="0"/>
              </a:rPr>
              <a:t>Manipulating Test Materials </a:t>
            </a:r>
          </a:p>
          <a:p>
            <a:pPr marL="457200" indent="-457200" eaLnBrk="1" hangingPunct="1">
              <a:buFont typeface="+mj-lt"/>
              <a:buAutoNum type="arabicPeriod"/>
              <a:defRPr/>
            </a:pPr>
            <a:r>
              <a:rPr lang="en-US" dirty="0">
                <a:ea typeface="ＭＳ Ｐゴシック" charset="0"/>
                <a:cs typeface="ＭＳ Ｐゴシック" charset="0"/>
              </a:rPr>
              <a:t>Mathematics Manipulatives </a:t>
            </a:r>
          </a:p>
          <a:p>
            <a:pPr marL="457200" indent="-457200" eaLnBrk="1" hangingPunct="1">
              <a:buFont typeface="+mj-lt"/>
              <a:buAutoNum type="arabicPeriod"/>
              <a:defRPr/>
            </a:pPr>
            <a:r>
              <a:rPr lang="en-US" dirty="0">
                <a:ea typeface="ＭＳ Ｐゴシック" charset="0"/>
                <a:cs typeface="ＭＳ Ｐゴシック" charset="0"/>
              </a:rPr>
              <a:t>Projection Devices </a:t>
            </a:r>
          </a:p>
          <a:p>
            <a:pPr marL="457200" indent="-457200" eaLnBrk="1" hangingPunct="1">
              <a:buFont typeface="+mj-lt"/>
              <a:buAutoNum type="arabicPeriod"/>
              <a:defRPr/>
            </a:pPr>
            <a:r>
              <a:rPr lang="en-US" dirty="0">
                <a:ea typeface="ＭＳ Ｐゴシック" charset="0"/>
                <a:cs typeface="ＭＳ Ｐゴシック" charset="0"/>
              </a:rPr>
              <a:t>Individualized Structured Reminders </a:t>
            </a:r>
          </a:p>
          <a:p>
            <a:pPr marL="457200" indent="-457200" eaLnBrk="1" hangingPunct="1">
              <a:buFont typeface="+mj-lt"/>
              <a:buAutoNum type="arabicPeriod"/>
              <a:defRPr/>
            </a:pPr>
            <a:r>
              <a:rPr lang="en-US" dirty="0">
                <a:ea typeface="ＭＳ Ｐゴシック" charset="0"/>
                <a:cs typeface="ＭＳ Ｐゴシック" charset="0"/>
              </a:rPr>
              <a:t>Supplemental Aids </a:t>
            </a:r>
          </a:p>
          <a:p>
            <a:pPr eaLnBrk="1" hangingPunct="1">
              <a:buFont typeface="Calibri" charset="0"/>
              <a:buChar char=" "/>
              <a:defRPr/>
            </a:pPr>
            <a:endParaRPr lang="en-US" dirty="0">
              <a:ea typeface="ＭＳ Ｐゴシック" charset="0"/>
              <a:cs typeface="ＭＳ Ｐゴシック" charset="0"/>
            </a:endParaRPr>
          </a:p>
        </p:txBody>
      </p:sp>
      <p:sp>
        <p:nvSpPr>
          <p:cNvPr id="716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58040324-30E7-4B86-A575-8B2D156EF931}" type="slidenum">
              <a:rPr lang="en-US" altLang="en-US">
                <a:solidFill>
                  <a:srgbClr val="FFFFFF"/>
                </a:solidFill>
              </a:rPr>
              <a:pPr defTabSz="457200" fontAlgn="base">
                <a:spcBef>
                  <a:spcPct val="0"/>
                </a:spcBef>
                <a:spcAft>
                  <a:spcPct val="0"/>
                </a:spcAft>
              </a:pPr>
              <a:t>34</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610036505"/>
      </p:ext>
    </p:extLst>
  </p:cSld>
  <p:clrMapOvr>
    <a:masterClrMapping/>
  </p:clrMapOvr>
  <p:transition xmlns:p14="http://schemas.microsoft.com/office/powerpoint/2010/mai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409575"/>
            <a:ext cx="10693400" cy="1436688"/>
          </a:xfrm>
        </p:spPr>
        <p:txBody>
          <a:bodyPr>
            <a:normAutofit fontScale="90000"/>
          </a:bodyPr>
          <a:lstStyle/>
          <a:p>
            <a:pPr eaLnBrk="1" hangingPunct="1">
              <a:defRPr/>
            </a:pPr>
            <a:r>
              <a:rPr lang="en-US" dirty="0">
                <a:ea typeface="ＭＳ Ｐゴシック" charset="0"/>
                <a:cs typeface="+mj-cs"/>
              </a:rPr>
              <a:t>Accommodation Recommendations for Reading and Writing: Impact on Exit Criteria for ELLs</a:t>
            </a:r>
          </a:p>
        </p:txBody>
      </p:sp>
      <p:sp>
        <p:nvSpPr>
          <p:cNvPr id="72707" name="Content Placeholder 4"/>
          <p:cNvSpPr>
            <a:spLocks noGrp="1"/>
          </p:cNvSpPr>
          <p:nvPr>
            <p:ph idx="1"/>
          </p:nvPr>
        </p:nvSpPr>
        <p:spPr>
          <a:xfrm>
            <a:off x="1098551" y="1846264"/>
            <a:ext cx="10179050" cy="4022725"/>
          </a:xfrm>
        </p:spPr>
        <p:txBody>
          <a:bodyPr/>
          <a:lstStyle/>
          <a:p>
            <a:pPr lvl="1" eaLnBrk="1" hangingPunct="1">
              <a:buFont typeface="Arial" panose="020B0604020202020204" pitchFamily="34" charset="0"/>
              <a:buChar char="•"/>
            </a:pPr>
            <a:endParaRPr lang="en-US" altLang="en-US" sz="1800" dirty="0"/>
          </a:p>
          <a:p>
            <a:pPr lvl="1" eaLnBrk="1" hangingPunct="1">
              <a:buFont typeface="Arial" panose="020B0604020202020204" pitchFamily="34" charset="0"/>
              <a:buChar char="•"/>
            </a:pPr>
            <a:r>
              <a:rPr lang="en-US" altLang="en-US" sz="1800" dirty="0"/>
              <a:t>Students for whom the LPAC recommends the following designated supports for any reading or writing assessment, may not be considered for exit at the end of the school year.</a:t>
            </a:r>
          </a:p>
          <a:p>
            <a:pPr lvl="1" eaLnBrk="1" hangingPunct="1">
              <a:buFont typeface="Calibri" panose="020F0502020204030204" pitchFamily="34" charset="0"/>
              <a:buNone/>
            </a:pPr>
            <a:endParaRPr lang="en-US" altLang="en-US" sz="1800" dirty="0"/>
          </a:p>
          <a:p>
            <a:pPr lvl="1" eaLnBrk="1" hangingPunct="1">
              <a:buFont typeface="Calibri Light" panose="020F0302020204030204" pitchFamily="34" charset="0"/>
              <a:buAutoNum type="arabicPeriod"/>
            </a:pPr>
            <a:r>
              <a:rPr lang="en-US" altLang="en-US" sz="1800" dirty="0"/>
              <a:t>Dictionaries (this applies only to grades 3-5 since the use of dictionaries as a designated support is considered an accommodation for these grades only)</a:t>
            </a:r>
          </a:p>
          <a:p>
            <a:pPr lvl="1" eaLnBrk="1" hangingPunct="1">
              <a:buFont typeface="Calibri Light" panose="020F0302020204030204" pitchFamily="34" charset="0"/>
              <a:buAutoNum type="arabicPeriod"/>
            </a:pPr>
            <a:r>
              <a:rPr lang="en-US" altLang="en-US" sz="1800" dirty="0"/>
              <a:t>Oral Administration </a:t>
            </a:r>
          </a:p>
          <a:p>
            <a:pPr lvl="1" eaLnBrk="1" hangingPunct="1">
              <a:buFont typeface="Calibri Light" panose="020F0302020204030204" pitchFamily="34" charset="0"/>
              <a:buAutoNum type="arabicPeriod"/>
            </a:pPr>
            <a:r>
              <a:rPr lang="en-US" altLang="en-US" sz="1800" dirty="0"/>
              <a:t>Language and Vocabulary Supports</a:t>
            </a:r>
          </a:p>
          <a:p>
            <a:pPr lvl="1" eaLnBrk="1" hangingPunct="1">
              <a:buFont typeface="Calibri Light" panose="020F0302020204030204" pitchFamily="34" charset="0"/>
              <a:buAutoNum type="arabicPeriod"/>
            </a:pPr>
            <a:r>
              <a:rPr lang="en-US" altLang="en-US" sz="1800" dirty="0"/>
              <a:t>Extra Time </a:t>
            </a:r>
          </a:p>
          <a:p>
            <a:pPr lvl="1" eaLnBrk="1" hangingPunct="1">
              <a:buFont typeface="Calibri" panose="020F0502020204030204" pitchFamily="34" charset="0"/>
              <a:buNone/>
            </a:pPr>
            <a:endParaRPr lang="en-US" altLang="en-US" sz="1800" dirty="0"/>
          </a:p>
          <a:p>
            <a:pPr lvl="1" eaLnBrk="1" hangingPunct="1">
              <a:buFont typeface="Calibri" panose="020F0502020204030204" pitchFamily="34" charset="0"/>
              <a:buNone/>
            </a:pPr>
            <a:r>
              <a:rPr lang="en-US" altLang="en-US" sz="1800" dirty="0"/>
              <a:t> </a:t>
            </a:r>
          </a:p>
        </p:txBody>
      </p:sp>
      <p:sp>
        <p:nvSpPr>
          <p:cNvPr id="7270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1CCFC1D5-F5DE-4DAD-943E-C35BB5E4A6C4}" type="slidenum">
              <a:rPr lang="en-US" altLang="en-US">
                <a:solidFill>
                  <a:srgbClr val="FFFFFF"/>
                </a:solidFill>
              </a:rPr>
              <a:pPr defTabSz="457200" fontAlgn="base">
                <a:spcBef>
                  <a:spcPct val="0"/>
                </a:spcBef>
                <a:spcAft>
                  <a:spcPct val="0"/>
                </a:spcAft>
              </a:pPr>
              <a:t>35</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4040863893"/>
      </p:ext>
    </p:extLst>
  </p:cSld>
  <p:clrMapOvr>
    <a:masterClrMapping/>
  </p:clrMapOvr>
  <p:transition xmlns:p14="http://schemas.microsoft.com/office/powerpoint/2010/mai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552" y="287338"/>
            <a:ext cx="10055225" cy="1160462"/>
          </a:xfrm>
        </p:spPr>
        <p:txBody>
          <a:bodyPr/>
          <a:lstStyle/>
          <a:p>
            <a:pPr>
              <a:defRPr/>
            </a:pPr>
            <a:r>
              <a:rPr lang="en-US" dirty="0"/>
              <a:t>STAAR Dictionary Accommodation Policy</a:t>
            </a:r>
          </a:p>
        </p:txBody>
      </p:sp>
      <p:sp>
        <p:nvSpPr>
          <p:cNvPr id="73731" name="Content Placeholder 2"/>
          <p:cNvSpPr>
            <a:spLocks noGrp="1"/>
          </p:cNvSpPr>
          <p:nvPr>
            <p:ph idx="1"/>
          </p:nvPr>
        </p:nvSpPr>
        <p:spPr>
          <a:xfrm>
            <a:off x="685801" y="1752600"/>
            <a:ext cx="10820400" cy="4114800"/>
          </a:xfrm>
        </p:spPr>
        <p:txBody>
          <a:bodyPr/>
          <a:lstStyle/>
          <a:p>
            <a:pPr marL="200025" lvl="1" indent="0" eaLnBrk="1" hangingPunct="1">
              <a:buNone/>
            </a:pPr>
            <a:r>
              <a:rPr lang="en-US" altLang="en-US" sz="1800" dirty="0"/>
              <a:t>According to #3 under “Special Instructions/Considerations” in the Dictionary accommodation policy document, if a student in grade 6 or above needs a dictionary not listed in the STAAR Dictionary Policy: </a:t>
            </a:r>
          </a:p>
          <a:p>
            <a:pPr marL="384175" lvl="2" indent="0" eaLnBrk="1" hangingPunct="1">
              <a:buNone/>
            </a:pPr>
            <a:endParaRPr lang="en-US" altLang="en-US" sz="1800" dirty="0"/>
          </a:p>
          <a:p>
            <a:pPr marL="384175" lvl="2" indent="0" eaLnBrk="1" hangingPunct="1">
              <a:buNone/>
            </a:pPr>
            <a:r>
              <a:rPr lang="en-US" altLang="en-US" sz="1800" i="1" dirty="0"/>
              <a:t> “Dictionaries are a required part of standard test administration procedures (and not considered a testing accommodation) for some state assessments. For more information, refer to the STAAR Dictionary Policy located on the TEA’s STAAR Resources webpage. If a student in grade 6 or above needs a dictionary not listed in this policy, contact TEA’s Accommodations Task Force.”</a:t>
            </a:r>
            <a:endParaRPr lang="en-US" altLang="en-US" sz="1800" dirty="0"/>
          </a:p>
          <a:p>
            <a:r>
              <a:rPr lang="en-US" altLang="en-US" sz="1800" dirty="0"/>
              <a:t>This applies only to </a:t>
            </a:r>
            <a:r>
              <a:rPr lang="en-US" altLang="en-US" sz="1800" b="1" u="sng" dirty="0"/>
              <a:t>picture dictionaries</a:t>
            </a:r>
            <a:r>
              <a:rPr lang="en-US" altLang="en-US" sz="1800" dirty="0"/>
              <a:t>, which is the only type of dictionary listed on the Dictionary accommodation policy that is not also listed on the STAAR Dictionary Policy. </a:t>
            </a:r>
          </a:p>
          <a:p>
            <a:r>
              <a:rPr lang="en-US" altLang="en-US" sz="1800" b="1" u="sng" dirty="0"/>
              <a:t>Instead of contacting TEA</a:t>
            </a:r>
            <a:r>
              <a:rPr lang="en-US" altLang="en-US" sz="1800" dirty="0"/>
              <a:t>, adhere to the following guidance: For STAAR reading and writing assessments for grade 6 or above, a picture dictionary (listed in the Examples/Types section of the Dictionary accommodation policy) may be provided, along with the required dictionary from the STAAR Dictionary Policy, to a student who routinely, effectively, and independently uses a picture dictionary during classroom instruction. </a:t>
            </a:r>
          </a:p>
          <a:p>
            <a:endParaRPr lang="en-US" altLang="en-US" dirty="0"/>
          </a:p>
        </p:txBody>
      </p:sp>
      <p:sp>
        <p:nvSpPr>
          <p:cNvPr id="7373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CBF2C41A-4AF6-45BC-9FC6-8A47D3CEF054}" type="slidenum">
              <a:rPr lang="en-US" altLang="en-US">
                <a:solidFill>
                  <a:srgbClr val="FFFFFF"/>
                </a:solidFill>
              </a:rPr>
              <a:pPr defTabSz="457200" fontAlgn="base">
                <a:spcBef>
                  <a:spcPct val="0"/>
                </a:spcBef>
                <a:spcAft>
                  <a:spcPct val="0"/>
                </a:spcAft>
              </a:pPr>
              <a:t>36</a:t>
            </a:fld>
            <a:endParaRPr lang="en-US" altLang="en-US">
              <a:solidFill>
                <a:srgbClr val="FFFFFF"/>
              </a:solidFill>
            </a:endParaRPr>
          </a:p>
        </p:txBody>
      </p:sp>
      <p:sp>
        <p:nvSpPr>
          <p:cNvPr id="3" name="Footer Placeholder 2"/>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1249953597"/>
      </p:ext>
    </p:extLst>
  </p:cSld>
  <p:clrMapOvr>
    <a:masterClrMapping/>
  </p:clrMapOvr>
  <p:transition xmlns:p14="http://schemas.microsoft.com/office/powerpoint/2010/mai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Documenting  Accommodation Decisions for ELLs Receiving Special Education Services</a:t>
            </a:r>
          </a:p>
        </p:txBody>
      </p:sp>
      <p:sp>
        <p:nvSpPr>
          <p:cNvPr id="74755" name="Content Placeholder 2"/>
          <p:cNvSpPr>
            <a:spLocks noGrp="1"/>
          </p:cNvSpPr>
          <p:nvPr>
            <p:ph idx="1"/>
          </p:nvPr>
        </p:nvSpPr>
        <p:spPr>
          <a:xfrm>
            <a:off x="1098552" y="2073276"/>
            <a:ext cx="10055225" cy="4022725"/>
          </a:xfrm>
        </p:spPr>
        <p:txBody>
          <a:bodyPr/>
          <a:lstStyle/>
          <a:p>
            <a:pPr>
              <a:buFont typeface="Arial" panose="020B0604020202020204" pitchFamily="34" charset="0"/>
              <a:buChar char="•"/>
            </a:pPr>
            <a:r>
              <a:rPr lang="en-US" altLang="en-US" sz="2400"/>
              <a:t> In the case of an ELL who receives special education services, the ARD committee in conjunction with the LPAC shall determine and document the need for allowable testing accommodations in accordance with Texas Administrative Codes (TAC) §101.1003(c) and §101.1005(e). </a:t>
            </a:r>
          </a:p>
          <a:p>
            <a:pPr>
              <a:buFont typeface="Arial" panose="020B0604020202020204" pitchFamily="34" charset="0"/>
              <a:buChar char="•"/>
            </a:pPr>
            <a:r>
              <a:rPr lang="en-US" altLang="en-US" sz="2400"/>
              <a:t>It is important for the LPAC to be mindful of the confidentiality requirements for students with disabilities when documenting these decisions. </a:t>
            </a:r>
          </a:p>
          <a:p>
            <a:endParaRPr lang="en-US" altLang="en-US" sz="2400"/>
          </a:p>
        </p:txBody>
      </p:sp>
      <p:sp>
        <p:nvSpPr>
          <p:cNvPr id="7475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49A7AD20-A443-4363-B50C-9B5F92DC5B6E}" type="slidenum">
              <a:rPr lang="en-US" altLang="en-US">
                <a:solidFill>
                  <a:srgbClr val="FFFFFF"/>
                </a:solidFill>
              </a:rPr>
              <a:pPr defTabSz="457200" fontAlgn="base">
                <a:spcBef>
                  <a:spcPct val="0"/>
                </a:spcBef>
                <a:spcAft>
                  <a:spcPct val="0"/>
                </a:spcAft>
              </a:pPr>
              <a:t>37</a:t>
            </a:fld>
            <a:endParaRPr lang="en-US" altLang="en-US">
              <a:solidFill>
                <a:srgbClr val="FFFFFF"/>
              </a:solidFill>
            </a:endParaRPr>
          </a:p>
        </p:txBody>
      </p:sp>
      <p:sp>
        <p:nvSpPr>
          <p:cNvPr id="3" name="Footer Placeholder 2"/>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3384753927"/>
      </p:ext>
    </p:extLst>
  </p:cSld>
  <p:clrMapOvr>
    <a:masterClrMapping/>
  </p:clrMapOvr>
  <p:transition xmlns:p14="http://schemas.microsoft.com/office/powerpoint/2010/mai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789" y="1752600"/>
            <a:ext cx="10258425" cy="2819400"/>
          </a:xfrm>
        </p:spPr>
        <p:txBody>
          <a:bodyPr rtlCol="0">
            <a:normAutofit/>
          </a:bodyPr>
          <a:lstStyle/>
          <a:p>
            <a:pPr marL="274320" indent="-274320" eaLnBrk="1" fontAlgn="auto" hangingPunct="1">
              <a:spcBef>
                <a:spcPts val="580"/>
              </a:spcBef>
              <a:spcAft>
                <a:spcPts val="0"/>
              </a:spcAft>
              <a:buFont typeface="Wingdings 2"/>
              <a:buChar char=""/>
              <a:defRPr/>
            </a:pPr>
            <a:r>
              <a:rPr lang="en-US" sz="2400" i="1" dirty="0">
                <a:ea typeface="+mn-ea"/>
                <a:cs typeface="+mn-cs"/>
              </a:rPr>
              <a:t>STAAR Participation and Accommodation, or Designated Support, Decisions</a:t>
            </a:r>
          </a:p>
          <a:p>
            <a:pPr marL="274320" indent="-274320" eaLnBrk="1" fontAlgn="auto" hangingPunct="1">
              <a:spcBef>
                <a:spcPts val="580"/>
              </a:spcBef>
              <a:spcAft>
                <a:spcPts val="0"/>
              </a:spcAft>
              <a:buFont typeface="Wingdings 2"/>
              <a:buChar char=""/>
              <a:defRPr/>
            </a:pPr>
            <a:r>
              <a:rPr lang="en-US" sz="2400" i="1" dirty="0">
                <a:ea typeface="+mn-ea"/>
                <a:cs typeface="+mn-cs"/>
              </a:rPr>
              <a:t>Eligibility for STAAR English I Assessment Special Provision</a:t>
            </a:r>
          </a:p>
          <a:p>
            <a:pPr marL="274320" indent="-274320" eaLnBrk="1" fontAlgn="auto" hangingPunct="1">
              <a:spcBef>
                <a:spcPts val="580"/>
              </a:spcBef>
              <a:spcAft>
                <a:spcPts val="0"/>
              </a:spcAft>
              <a:buFont typeface="Wingdings 2"/>
              <a:buChar char=""/>
              <a:defRPr/>
            </a:pPr>
            <a:r>
              <a:rPr lang="en-US" sz="2400" i="1" dirty="0">
                <a:ea typeface="+mn-ea"/>
                <a:cs typeface="+mn-cs"/>
              </a:rPr>
              <a:t>Student History Worksheet</a:t>
            </a:r>
          </a:p>
          <a:p>
            <a:pPr marL="274320" indent="-274320" eaLnBrk="1" fontAlgn="auto" hangingPunct="1">
              <a:spcBef>
                <a:spcPts val="580"/>
              </a:spcBef>
              <a:spcAft>
                <a:spcPts val="0"/>
              </a:spcAft>
              <a:buFont typeface="Wingdings 2"/>
              <a:buChar char=""/>
              <a:defRPr/>
            </a:pPr>
            <a:endParaRPr lang="en-US" dirty="0">
              <a:ea typeface="+mn-ea"/>
              <a:cs typeface="+mn-cs"/>
            </a:endParaRPr>
          </a:p>
          <a:p>
            <a:pPr marL="274320" indent="-274320" eaLnBrk="1" fontAlgn="auto" hangingPunct="1">
              <a:spcBef>
                <a:spcPts val="580"/>
              </a:spcBef>
              <a:spcAft>
                <a:spcPts val="0"/>
              </a:spcAft>
              <a:buFont typeface="Wingdings 2"/>
              <a:buChar char=""/>
              <a:defRPr/>
            </a:pPr>
            <a:r>
              <a:rPr lang="en-US" dirty="0">
                <a:ea typeface="+mn-ea"/>
                <a:cs typeface="+mn-cs"/>
              </a:rPr>
              <a:t>Forms may be modified and reformatted for local use (Microsoft Word format).</a:t>
            </a:r>
          </a:p>
          <a:p>
            <a:pPr marL="274320" indent="-274320" eaLnBrk="1" fontAlgn="auto" hangingPunct="1">
              <a:spcBef>
                <a:spcPts val="580"/>
              </a:spcBef>
              <a:spcAft>
                <a:spcPts val="0"/>
              </a:spcAft>
              <a:buFont typeface="Wingdings 2"/>
              <a:buChar char=""/>
              <a:defRPr/>
            </a:pPr>
            <a:r>
              <a:rPr lang="en-US" dirty="0">
                <a:ea typeface="+mn-ea"/>
                <a:cs typeface="+mn-cs"/>
              </a:rPr>
              <a:t>School districts may require additional supporting documentation and evidence.</a:t>
            </a:r>
          </a:p>
          <a:p>
            <a:pPr marL="274320" indent="-274320" eaLnBrk="1" fontAlgn="auto" hangingPunct="1">
              <a:spcBef>
                <a:spcPts val="580"/>
              </a:spcBef>
              <a:spcAft>
                <a:spcPts val="0"/>
              </a:spcAft>
              <a:buFont typeface="Wingdings 2"/>
              <a:buChar char=""/>
              <a:defRPr/>
            </a:pPr>
            <a:endParaRPr lang="en-US" dirty="0">
              <a:ea typeface="+mn-ea"/>
              <a:cs typeface="+mn-cs"/>
            </a:endParaRPr>
          </a:p>
          <a:p>
            <a:pPr marL="0" indent="0" eaLnBrk="1" fontAlgn="auto" hangingPunct="1">
              <a:spcBef>
                <a:spcPts val="580"/>
              </a:spcBef>
              <a:spcAft>
                <a:spcPts val="0"/>
              </a:spcAft>
              <a:buNone/>
              <a:defRPr/>
            </a:pPr>
            <a:endParaRPr lang="en-US" dirty="0">
              <a:ea typeface="+mn-ea"/>
              <a:cs typeface="+mn-cs"/>
            </a:endParaRPr>
          </a:p>
          <a:p>
            <a:pPr marL="36576" indent="0" eaLnBrk="1" fontAlgn="auto" hangingPunct="1">
              <a:spcBef>
                <a:spcPts val="580"/>
              </a:spcBef>
              <a:spcAft>
                <a:spcPts val="0"/>
              </a:spcAft>
              <a:buNone/>
              <a:defRPr/>
            </a:pPr>
            <a:endParaRPr lang="en-US" dirty="0">
              <a:ea typeface="+mn-ea"/>
              <a:cs typeface="+mn-cs"/>
            </a:endParaRPr>
          </a:p>
        </p:txBody>
      </p:sp>
      <p:sp>
        <p:nvSpPr>
          <p:cNvPr id="103425" name="Title 1"/>
          <p:cNvSpPr>
            <a:spLocks noGrp="1"/>
          </p:cNvSpPr>
          <p:nvPr>
            <p:ph type="title"/>
          </p:nvPr>
        </p:nvSpPr>
        <p:spPr>
          <a:xfrm>
            <a:off x="407989" y="274638"/>
            <a:ext cx="11345863" cy="868362"/>
          </a:xfrm>
        </p:spPr>
        <p:txBody>
          <a:bodyPr/>
          <a:lstStyle/>
          <a:p>
            <a:pPr eaLnBrk="1" fontAlgn="auto" hangingPunct="1">
              <a:spcAft>
                <a:spcPts val="0"/>
              </a:spcAft>
              <a:defRPr/>
            </a:pPr>
            <a:r>
              <a:rPr lang="en-US" sz="4000" dirty="0">
                <a:latin typeface="+mn-lt"/>
                <a:ea typeface="+mj-ea"/>
                <a:cs typeface="+mj-cs"/>
              </a:rPr>
              <a:t>Suggested Forms for LPAC Use</a:t>
            </a:r>
          </a:p>
        </p:txBody>
      </p:sp>
      <p:sp>
        <p:nvSpPr>
          <p:cNvPr id="6" name="TextBox 5" descr="Will be available at &#10;http://www.tea.state.tx.us/student.assessment/ell/lpac/&#10;"/>
          <p:cNvSpPr txBox="1"/>
          <p:nvPr/>
        </p:nvSpPr>
        <p:spPr>
          <a:xfrm>
            <a:off x="814389" y="5661026"/>
            <a:ext cx="10055225" cy="708025"/>
          </a:xfrm>
          <a:prstGeom prst="rect">
            <a:avLst/>
          </a:prstGeom>
          <a:noFill/>
        </p:spPr>
        <p:txBody>
          <a:bodyPr>
            <a:spAutoFit/>
          </a:bodyPr>
          <a:lstStyle/>
          <a:p>
            <a:pPr defTabSz="457200">
              <a:defRPr/>
            </a:pPr>
            <a:r>
              <a:rPr lang="en-US" sz="2000" dirty="0">
                <a:solidFill>
                  <a:srgbClr val="E48312">
                    <a:lumMod val="75000"/>
                  </a:srgbClr>
                </a:solidFill>
                <a:latin typeface="Calibri"/>
                <a:ea typeface="MS PGothic" panose="020B0600070205080204" pitchFamily="34" charset="-128"/>
              </a:rPr>
              <a:t>Available at </a:t>
            </a:r>
            <a:r>
              <a:rPr lang="en-US" sz="2000" dirty="0">
                <a:solidFill>
                  <a:srgbClr val="E48312"/>
                </a:solidFill>
                <a:latin typeface="Calibri"/>
                <a:ea typeface="MS PGothic" panose="020B0600070205080204" pitchFamily="34" charset="-128"/>
                <a:hlinkClick r:id="rId3"/>
              </a:rPr>
              <a:t>http://tea.texas.gov/student.assessment/ell/lpac/</a:t>
            </a:r>
            <a:endParaRPr lang="en-US" sz="2000" dirty="0">
              <a:solidFill>
                <a:srgbClr val="E48312"/>
              </a:solidFill>
              <a:latin typeface="Calibri"/>
              <a:ea typeface="MS PGothic" panose="020B0600070205080204" pitchFamily="34" charset="-128"/>
            </a:endParaRPr>
          </a:p>
          <a:p>
            <a:pPr defTabSz="457200">
              <a:defRPr/>
            </a:pPr>
            <a:endParaRPr lang="en-US" sz="2000" dirty="0">
              <a:solidFill>
                <a:srgbClr val="E48312"/>
              </a:solidFill>
              <a:latin typeface="Calibri"/>
              <a:ea typeface="MS PGothic" panose="020B0600070205080204" pitchFamily="34" charset="-128"/>
            </a:endParaRPr>
          </a:p>
        </p:txBody>
      </p:sp>
      <p:sp>
        <p:nvSpPr>
          <p:cNvPr id="4" name="TextBox 3"/>
          <p:cNvSpPr txBox="1"/>
          <p:nvPr/>
        </p:nvSpPr>
        <p:spPr>
          <a:xfrm>
            <a:off x="914401" y="4572001"/>
            <a:ext cx="10056812" cy="646113"/>
          </a:xfrm>
          <a:prstGeom prst="rect">
            <a:avLst/>
          </a:prstGeom>
          <a:solidFill>
            <a:schemeClr val="accent1">
              <a:lumMod val="60000"/>
              <a:lumOff val="40000"/>
            </a:schemeClr>
          </a:solidFill>
        </p:spPr>
        <p:txBody>
          <a:bodyPr>
            <a:spAutoFit/>
          </a:bodyPr>
          <a:lstStyle/>
          <a:p>
            <a:pPr defTabSz="457200">
              <a:spcBef>
                <a:spcPts val="580"/>
              </a:spcBef>
              <a:defRPr/>
            </a:pPr>
            <a:r>
              <a:rPr lang="en-US" altLang="en-US" b="1" dirty="0">
                <a:solidFill>
                  <a:srgbClr val="404040"/>
                </a:solidFill>
                <a:latin typeface="Calibri"/>
                <a:ea typeface="MS PGothic" panose="020B0600070205080204" pitchFamily="34" charset="-128"/>
              </a:rPr>
              <a:t>Reminder:</a:t>
            </a:r>
            <a:r>
              <a:rPr lang="en-US" altLang="en-US" dirty="0">
                <a:solidFill>
                  <a:srgbClr val="404040"/>
                </a:solidFill>
                <a:latin typeface="Calibri"/>
                <a:ea typeface="MS PGothic" panose="020B0600070205080204" pitchFamily="34" charset="-128"/>
              </a:rPr>
              <a:t>   Accommodation decisions should be made as close as possible to the assessment to account for student’s progress.</a:t>
            </a:r>
          </a:p>
        </p:txBody>
      </p:sp>
      <p:sp>
        <p:nvSpPr>
          <p:cNvPr id="7578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91B52329-17FD-40DB-89A1-C46947BF5456}" type="slidenum">
              <a:rPr lang="en-US" altLang="en-US">
                <a:solidFill>
                  <a:srgbClr val="FFFFFF"/>
                </a:solidFill>
              </a:rPr>
              <a:pPr defTabSz="457200" fontAlgn="base">
                <a:spcBef>
                  <a:spcPct val="0"/>
                </a:spcBef>
                <a:spcAft>
                  <a:spcPct val="0"/>
                </a:spcAft>
              </a:pPr>
              <a:t>38</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1806716478"/>
      </p:ext>
    </p:extLst>
  </p:cSld>
  <p:clrMapOvr>
    <a:masterClrMapping/>
  </p:clrMapOvr>
  <p:transition xmlns:p14="http://schemas.microsoft.com/office/powerpoint/2010/mai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146050"/>
            <a:ext cx="12342813" cy="1450975"/>
          </a:xfrm>
        </p:spPr>
        <p:txBody>
          <a:bodyPr/>
          <a:lstStyle/>
          <a:p>
            <a:pPr>
              <a:defRPr/>
            </a:pPr>
            <a:r>
              <a:rPr lang="en-US" dirty="0">
                <a:cs typeface="+mj-cs"/>
              </a:rPr>
              <a:t>STAAR Participation and Accommodation Decisions</a:t>
            </a:r>
          </a:p>
        </p:txBody>
      </p:sp>
      <p:pic>
        <p:nvPicPr>
          <p:cNvPr id="77827"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l="19421" t="9879" r="21930" b="7806"/>
          <a:stretch>
            <a:fillRect/>
          </a:stretch>
        </p:blipFill>
        <p:spPr>
          <a:xfrm>
            <a:off x="595314" y="1897381"/>
            <a:ext cx="5284933" cy="4171949"/>
          </a:xfrm>
        </p:spPr>
      </p:pic>
      <p:sp>
        <p:nvSpPr>
          <p:cNvPr id="77828" name="Content Placeholder 6"/>
          <p:cNvSpPr>
            <a:spLocks noGrp="1"/>
          </p:cNvSpPr>
          <p:nvPr>
            <p:ph sz="half" idx="2"/>
          </p:nvPr>
        </p:nvSpPr>
        <p:spPr>
          <a:xfrm>
            <a:off x="6218239" y="1897381"/>
            <a:ext cx="5592763" cy="4274820"/>
          </a:xfrm>
        </p:spPr>
        <p:txBody>
          <a:bodyPr/>
          <a:lstStyle/>
          <a:p>
            <a:pPr eaLnBrk="1" hangingPunct="1">
              <a:buFont typeface="Wingdings 2" panose="05020102010507070707" pitchFamily="18" charset="2"/>
              <a:buChar char=""/>
            </a:pPr>
            <a:r>
              <a:rPr lang="en-US" altLang="en-US" sz="1600" dirty="0">
                <a:latin typeface="Gill Sans MT" panose="020B0502020104020203" pitchFamily="34" charset="0"/>
              </a:rPr>
              <a:t>Part II of this form lists test accommodation (designated supports) decisions that LPACs have sole authority for recommendation. </a:t>
            </a:r>
          </a:p>
          <a:p>
            <a:pPr eaLnBrk="1" hangingPunct="1">
              <a:buFont typeface="Wingdings 2" panose="05020102010507070707" pitchFamily="18" charset="2"/>
              <a:buChar char=""/>
            </a:pPr>
            <a:r>
              <a:rPr lang="en-US" altLang="en-US" sz="1600" dirty="0">
                <a:latin typeface="Gill Sans MT" panose="020B0502020104020203" pitchFamily="34" charset="0"/>
              </a:rPr>
              <a:t>Braille, calculation aids, and spelling assistance decisions have to be made in conjunction with the ARD or section 504 committees, therefore, are not listed here. These decisions must be recorded and included in student’s permanent record file.</a:t>
            </a:r>
          </a:p>
          <a:p>
            <a:pPr eaLnBrk="1" hangingPunct="1">
              <a:buFont typeface="Wingdings 2" panose="05020102010507070707" pitchFamily="18" charset="2"/>
              <a:buChar char=""/>
            </a:pPr>
            <a:r>
              <a:rPr lang="en-US" altLang="en-US" sz="1600" dirty="0">
                <a:latin typeface="Gill Sans MT" panose="020B0502020104020203" pitchFamily="34" charset="0"/>
              </a:rPr>
              <a:t>This form can be modified or copied and provided to testing coordinators.</a:t>
            </a:r>
          </a:p>
          <a:p>
            <a:pPr eaLnBrk="1" hangingPunct="1">
              <a:buFont typeface="Wingdings 2" panose="05020102010507070707" pitchFamily="18" charset="2"/>
              <a:buChar char=""/>
            </a:pPr>
            <a:r>
              <a:rPr lang="en-US" altLang="en-US" sz="1600" dirty="0">
                <a:latin typeface="Gill Sans MT" panose="020B0502020104020203" pitchFamily="34" charset="0"/>
              </a:rPr>
              <a:t>ELLs for whom the LPAC determines eligibility for content supports and/or language and vocabulary supports must take the online administration. If a student receiving these supports requires a paper administration, a paper request form needs to be submitted; however, paper tests are approved by TEA in rare circumstances.</a:t>
            </a:r>
          </a:p>
          <a:p>
            <a:pPr eaLnBrk="1" hangingPunct="1">
              <a:buFont typeface="Calibri" panose="020F0502020204030204" pitchFamily="34" charset="0"/>
              <a:buNone/>
            </a:pPr>
            <a:endParaRPr lang="en-US" altLang="en-US" sz="2000" dirty="0">
              <a:latin typeface="Gill Sans MT" panose="020B0502020104020203" pitchFamily="34" charset="0"/>
            </a:endParaRPr>
          </a:p>
          <a:p>
            <a:endParaRPr lang="en-US" altLang="en-US" dirty="0"/>
          </a:p>
        </p:txBody>
      </p:sp>
      <p:sp>
        <p:nvSpPr>
          <p:cNvPr id="7782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F4A262F6-91A7-402D-9C20-9B13B888CF1F}" type="slidenum">
              <a:rPr lang="en-US" altLang="en-US">
                <a:solidFill>
                  <a:srgbClr val="FFFFFF"/>
                </a:solidFill>
              </a:rPr>
              <a:pPr defTabSz="457200" fontAlgn="base">
                <a:spcBef>
                  <a:spcPct val="0"/>
                </a:spcBef>
                <a:spcAft>
                  <a:spcPct val="0"/>
                </a:spcAft>
              </a:pPr>
              <a:t>39</a:t>
            </a:fld>
            <a:endParaRPr lang="en-US" altLang="en-US">
              <a:solidFill>
                <a:srgbClr val="FFFFFF"/>
              </a:solidFill>
            </a:endParaRPr>
          </a:p>
        </p:txBody>
      </p:sp>
      <p:sp>
        <p:nvSpPr>
          <p:cNvPr id="3" name="Footer Placeholder 2"/>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3721782477"/>
      </p:ext>
    </p:extLst>
  </p:cSld>
  <p:clrMapOvr>
    <a:masterClrMapping/>
  </p:clrMapOvr>
  <p:transition xmlns:p14="http://schemas.microsoft.com/office/powerpoint/2010/mai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98552" y="758826"/>
            <a:ext cx="10055225" cy="3565525"/>
          </a:xfrm>
        </p:spPr>
        <p:txBody>
          <a:bodyPr/>
          <a:lstStyle/>
          <a:p>
            <a:pPr defTabSz="914126" eaLnBrk="1" fontAlgn="auto" hangingPunct="1">
              <a:spcAft>
                <a:spcPts val="0"/>
              </a:spcAft>
              <a:defRPr/>
            </a:pPr>
            <a:r>
              <a:rPr lang="en-US" altLang="en-US" dirty="0">
                <a:ea typeface="+mj-ea"/>
                <a:cs typeface="+mj-cs"/>
              </a:rPr>
              <a:t>TELPAS Updates</a:t>
            </a:r>
          </a:p>
        </p:txBody>
      </p:sp>
      <p:sp>
        <p:nvSpPr>
          <p:cNvPr id="3" name="Text Placeholder 2"/>
          <p:cNvSpPr>
            <a:spLocks noGrp="1"/>
          </p:cNvSpPr>
          <p:nvPr>
            <p:ph type="body" idx="1"/>
          </p:nvPr>
        </p:nvSpPr>
        <p:spPr>
          <a:xfrm>
            <a:off x="1098552" y="4452938"/>
            <a:ext cx="10055225" cy="1143000"/>
          </a:xfrm>
        </p:spPr>
        <p:txBody>
          <a:bodyPr rtlCol="0">
            <a:normAutofit/>
          </a:bodyPr>
          <a:lstStyle/>
          <a:p>
            <a:pPr defTabSz="914126" eaLnBrk="1" fontAlgn="auto" hangingPunct="1">
              <a:spcAft>
                <a:spcPts val="0"/>
              </a:spcAft>
              <a:defRPr/>
            </a:pPr>
            <a:r>
              <a:rPr lang="en-US" dirty="0">
                <a:ea typeface="+mn-ea"/>
                <a:cs typeface="+mn-cs"/>
              </a:rPr>
              <a:t>Online training and online testing information</a:t>
            </a:r>
          </a:p>
        </p:txBody>
      </p:sp>
      <p:sp>
        <p:nvSpPr>
          <p:cNvPr id="163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8941292D-8497-49E4-B52D-43BE8BAE920D}" type="slidenum">
              <a:rPr lang="en-US" altLang="en-US">
                <a:solidFill>
                  <a:srgbClr val="FFFFFF"/>
                </a:solidFill>
              </a:rPr>
              <a:pPr defTabSz="457200" fontAlgn="base">
                <a:spcBef>
                  <a:spcPct val="0"/>
                </a:spcBef>
                <a:spcAft>
                  <a:spcPct val="0"/>
                </a:spcAft>
              </a:pPr>
              <a:t>4</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118643166"/>
      </p:ext>
    </p:extLst>
  </p:cSld>
  <p:clrMapOvr>
    <a:masterClrMapping/>
  </p:clrMapOvr>
  <p:transition xmlns:p14="http://schemas.microsoft.com/office/powerpoint/2010/mai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924051" y="838200"/>
            <a:ext cx="8343900" cy="5181600"/>
          </a:xfrm>
          <a:prstGeom prst="rect">
            <a:avLst/>
          </a:prstGeom>
          <a:noFill/>
          <a:ln>
            <a:noFill/>
          </a:ln>
          <a:effectLst>
            <a:outerShdw blurRad="152400" dist="165100" dir="2700000" algn="tl" rotWithShape="0">
              <a:srgbClr val="808080">
                <a:alpha val="26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en-US" dirty="0">
              <a:solidFill>
                <a:prstClr val="white"/>
              </a:solidFill>
              <a:latin typeface="Calibri"/>
              <a:ea typeface="MS PGothic" panose="020B0600070205080204" pitchFamily="34" charset="-128"/>
            </a:endParaRPr>
          </a:p>
        </p:txBody>
      </p:sp>
      <p:sp>
        <p:nvSpPr>
          <p:cNvPr id="78851" name="TextBox 2"/>
          <p:cNvSpPr txBox="1">
            <a:spLocks noChangeArrowheads="1"/>
          </p:cNvSpPr>
          <p:nvPr/>
        </p:nvSpPr>
        <p:spPr bwMode="auto">
          <a:xfrm>
            <a:off x="971550" y="518429"/>
            <a:ext cx="102407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US" altLang="en-US" sz="3600" dirty="0">
                <a:solidFill>
                  <a:srgbClr val="000000"/>
                </a:solidFill>
              </a:rPr>
              <a:t>Recording Accommodations on the Answer Document</a:t>
            </a:r>
            <a:endParaRPr lang="en-US" altLang="en-US" sz="2400" dirty="0">
              <a:solidFill>
                <a:srgbClr val="000000"/>
              </a:solidFill>
            </a:endParaRPr>
          </a:p>
        </p:txBody>
      </p:sp>
      <p:sp>
        <p:nvSpPr>
          <p:cNvPr id="78852" name="TextBox 3"/>
          <p:cNvSpPr txBox="1">
            <a:spLocks noChangeArrowheads="1"/>
          </p:cNvSpPr>
          <p:nvPr/>
        </p:nvSpPr>
        <p:spPr bwMode="auto">
          <a:xfrm>
            <a:off x="1924051" y="1704976"/>
            <a:ext cx="83439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20000"/>
              </a:spcBef>
              <a:spcAft>
                <a:spcPct val="0"/>
              </a:spcAft>
              <a:buFont typeface="Arial" panose="020B0604020202020204" pitchFamily="34" charset="0"/>
              <a:buChar char="•"/>
            </a:pPr>
            <a:r>
              <a:rPr lang="en-US" altLang="en-US" sz="2400" i="1">
                <a:solidFill>
                  <a:srgbClr val="000000"/>
                </a:solidFill>
              </a:rPr>
              <a:t>District and Campus Coordinator Manual</a:t>
            </a:r>
          </a:p>
          <a:p>
            <a:pPr defTabSz="457200" fontAlgn="base">
              <a:spcBef>
                <a:spcPct val="20000"/>
              </a:spcBef>
              <a:spcAft>
                <a:spcPct val="0"/>
              </a:spcAft>
              <a:buFont typeface="Arial" panose="020B0604020202020204" pitchFamily="34" charset="0"/>
              <a:buChar char="•"/>
            </a:pPr>
            <a:endParaRPr lang="en-US" altLang="en-US" sz="2400">
              <a:solidFill>
                <a:srgbClr val="000000"/>
              </a:solidFill>
            </a:endParaRPr>
          </a:p>
          <a:p>
            <a:pPr defTabSz="457200" fontAlgn="base">
              <a:spcBef>
                <a:spcPct val="20000"/>
              </a:spcBef>
              <a:spcAft>
                <a:spcPct val="0"/>
              </a:spcAft>
              <a:buFont typeface="Arial" panose="020B0604020202020204" pitchFamily="34" charset="0"/>
              <a:buChar char="•"/>
            </a:pPr>
            <a:r>
              <a:rPr lang="en-US" altLang="en-US" sz="2400">
                <a:solidFill>
                  <a:srgbClr val="000000"/>
                </a:solidFill>
              </a:rPr>
              <a:t>Campus personnel must be trained in accurately recording accommodations on each student’</a:t>
            </a:r>
            <a:r>
              <a:rPr lang="en-US" altLang="ja-JP" sz="2400">
                <a:solidFill>
                  <a:srgbClr val="000000"/>
                </a:solidFill>
              </a:rPr>
              <a:t>s answer document or in the Assessment Management System for online administrations. </a:t>
            </a:r>
          </a:p>
          <a:p>
            <a:pPr defTabSz="457200" fontAlgn="base">
              <a:spcBef>
                <a:spcPct val="20000"/>
              </a:spcBef>
              <a:spcAft>
                <a:spcPct val="0"/>
              </a:spcAft>
              <a:buFont typeface="Arial" panose="020B0604020202020204" pitchFamily="34" charset="0"/>
              <a:buChar char="•"/>
            </a:pPr>
            <a:endParaRPr lang="en-US" altLang="en-US" sz="2400">
              <a:solidFill>
                <a:srgbClr val="000000"/>
              </a:solidFill>
            </a:endParaRPr>
          </a:p>
          <a:p>
            <a:pPr defTabSz="457200" fontAlgn="base">
              <a:spcBef>
                <a:spcPct val="20000"/>
              </a:spcBef>
              <a:spcAft>
                <a:spcPct val="0"/>
              </a:spcAft>
              <a:buFont typeface="Arial" panose="020B0604020202020204" pitchFamily="34" charset="0"/>
              <a:buChar char="•"/>
            </a:pPr>
            <a:r>
              <a:rPr lang="en-US" altLang="en-US" sz="2400">
                <a:solidFill>
                  <a:srgbClr val="000000"/>
                </a:solidFill>
              </a:rPr>
              <a:t>Record the accommodation that is documented and made available to a student, even if the student did not use the accommodation during testing. </a:t>
            </a:r>
          </a:p>
        </p:txBody>
      </p:sp>
      <p:sp>
        <p:nvSpPr>
          <p:cNvPr id="7885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FD6D81AA-8B63-4278-90F9-E1D0C63693B1}" type="slidenum">
              <a:rPr lang="en-US" altLang="en-US">
                <a:solidFill>
                  <a:srgbClr val="FFFFFF"/>
                </a:solidFill>
              </a:rPr>
              <a:pPr defTabSz="457200" fontAlgn="base">
                <a:spcBef>
                  <a:spcPct val="0"/>
                </a:spcBef>
                <a:spcAft>
                  <a:spcPct val="0"/>
                </a:spcAft>
              </a:pPr>
              <a:t>40</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696016950"/>
      </p:ext>
    </p:extLst>
  </p:cSld>
  <p:clrMapOvr>
    <a:masterClrMapping/>
  </p:clrMapOvr>
  <p:transition xmlns:p14="http://schemas.microsoft.com/office/powerpoint/2010/mai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2"/>
          <p:cNvSpPr txBox="1">
            <a:spLocks noChangeArrowheads="1"/>
          </p:cNvSpPr>
          <p:nvPr/>
        </p:nvSpPr>
        <p:spPr bwMode="auto">
          <a:xfrm>
            <a:off x="1043941" y="790714"/>
            <a:ext cx="86677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US" altLang="en-US" sz="4000" dirty="0">
                <a:solidFill>
                  <a:srgbClr val="000000"/>
                </a:solidFill>
              </a:rPr>
              <a:t>Special Paper Request Process </a:t>
            </a:r>
            <a:endParaRPr lang="en-US" altLang="en-US" sz="2800" dirty="0">
              <a:solidFill>
                <a:srgbClr val="000000"/>
              </a:solidFill>
            </a:endParaRPr>
          </a:p>
        </p:txBody>
      </p:sp>
      <p:sp>
        <p:nvSpPr>
          <p:cNvPr id="80899" name="TextBox 3"/>
          <p:cNvSpPr txBox="1">
            <a:spLocks noChangeArrowheads="1"/>
          </p:cNvSpPr>
          <p:nvPr/>
        </p:nvSpPr>
        <p:spPr bwMode="auto">
          <a:xfrm>
            <a:off x="1905001" y="1828800"/>
            <a:ext cx="83439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SzPct val="125000"/>
              <a:buFont typeface="Arial" panose="020B0604020202020204" pitchFamily="34" charset="0"/>
              <a:buChar char="•"/>
            </a:pPr>
            <a:r>
              <a:rPr lang="en-US" altLang="en-US" sz="2100">
                <a:solidFill>
                  <a:srgbClr val="000000"/>
                </a:solidFill>
              </a:rPr>
              <a:t>Because Language and Vocabulary Supports and Content Supports are embedded accommodations presented in an online format, replicating these features in a paper version is not always possible. </a:t>
            </a:r>
          </a:p>
          <a:p>
            <a:pPr defTabSz="457200" fontAlgn="base">
              <a:spcBef>
                <a:spcPct val="0"/>
              </a:spcBef>
              <a:spcAft>
                <a:spcPct val="0"/>
              </a:spcAft>
              <a:buSzPct val="125000"/>
              <a:buFont typeface="Arial" panose="020B0604020202020204" pitchFamily="34" charset="0"/>
              <a:buChar char="•"/>
            </a:pPr>
            <a:endParaRPr lang="en-US" altLang="en-US" sz="2100">
              <a:solidFill>
                <a:srgbClr val="000000"/>
              </a:solidFill>
            </a:endParaRPr>
          </a:p>
          <a:p>
            <a:pPr defTabSz="457200" fontAlgn="base">
              <a:spcBef>
                <a:spcPct val="0"/>
              </a:spcBef>
              <a:spcAft>
                <a:spcPct val="0"/>
              </a:spcAft>
              <a:buSzPct val="125000"/>
              <a:buFont typeface="Arial" panose="020B0604020202020204" pitchFamily="34" charset="0"/>
              <a:buChar char="•"/>
            </a:pPr>
            <a:r>
              <a:rPr lang="en-US" altLang="en-US" sz="2100">
                <a:solidFill>
                  <a:srgbClr val="000000"/>
                </a:solidFill>
              </a:rPr>
              <a:t>Technology-based accommodations enable most students to test online; however, in instances in which the use of an accommodation is not feasible or appropriate, or if the administration of an online test is inappropriate due to a student’</a:t>
            </a:r>
            <a:r>
              <a:rPr lang="en-US" altLang="ja-JP" sz="2100">
                <a:solidFill>
                  <a:srgbClr val="000000"/>
                </a:solidFill>
              </a:rPr>
              <a:t>s particular disability, a special request may be made to TEA for approval to administer a paper test booklet.</a:t>
            </a:r>
            <a:r>
              <a:rPr lang="en-US" altLang="ja-JP" sz="2100">
                <a:solidFill>
                  <a:srgbClr val="4BACC6"/>
                </a:solidFill>
              </a:rPr>
              <a:t> </a:t>
            </a:r>
          </a:p>
          <a:p>
            <a:pPr defTabSz="457200" fontAlgn="base">
              <a:spcBef>
                <a:spcPct val="0"/>
              </a:spcBef>
              <a:spcAft>
                <a:spcPct val="0"/>
              </a:spcAft>
              <a:buSzPct val="125000"/>
              <a:buFont typeface="Arial" panose="020B0604020202020204" pitchFamily="34" charset="0"/>
              <a:buChar char="•"/>
            </a:pPr>
            <a:endParaRPr lang="en-US" altLang="en-US" sz="2100">
              <a:solidFill>
                <a:srgbClr val="000000"/>
              </a:solidFill>
            </a:endParaRPr>
          </a:p>
          <a:p>
            <a:pPr defTabSz="457200" fontAlgn="base">
              <a:spcBef>
                <a:spcPct val="0"/>
              </a:spcBef>
              <a:spcAft>
                <a:spcPct val="0"/>
              </a:spcAft>
              <a:buSzPct val="125000"/>
              <a:buFont typeface="Arial" panose="020B0604020202020204" pitchFamily="34" charset="0"/>
              <a:buChar char="•"/>
            </a:pPr>
            <a:r>
              <a:rPr lang="en-US" altLang="en-US" sz="2100">
                <a:solidFill>
                  <a:srgbClr val="000000"/>
                </a:solidFill>
              </a:rPr>
              <a:t>The paper administration request document is updated and posted on the TEA’</a:t>
            </a:r>
            <a:r>
              <a:rPr lang="en-US" altLang="ja-JP" sz="2100">
                <a:solidFill>
                  <a:srgbClr val="000000"/>
                </a:solidFill>
              </a:rPr>
              <a:t>s District and Campus Coordinator Manual Resources webpage. </a:t>
            </a:r>
            <a:endParaRPr lang="en-US" altLang="en-US" sz="2100">
              <a:solidFill>
                <a:srgbClr val="000000"/>
              </a:solidFill>
            </a:endParaRPr>
          </a:p>
        </p:txBody>
      </p:sp>
      <p:sp>
        <p:nvSpPr>
          <p:cNvPr id="8090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B148850D-65A4-42EA-AC89-31694989332D}" type="slidenum">
              <a:rPr lang="en-US" altLang="en-US">
                <a:solidFill>
                  <a:srgbClr val="FFFFFF"/>
                </a:solidFill>
              </a:rPr>
              <a:pPr defTabSz="457200" fontAlgn="base">
                <a:spcBef>
                  <a:spcPct val="0"/>
                </a:spcBef>
                <a:spcAft>
                  <a:spcPct val="0"/>
                </a:spcAft>
              </a:pPr>
              <a:t>41</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3904739962"/>
      </p:ext>
    </p:extLst>
  </p:cSld>
  <p:clrMapOvr>
    <a:masterClrMapping/>
  </p:clrMapOvr>
  <p:transition xmlns:p14="http://schemas.microsoft.com/office/powerpoint/2010/mai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9" y="365126"/>
            <a:ext cx="10512425" cy="1368425"/>
          </a:xfrm>
        </p:spPr>
        <p:txBody>
          <a:bodyPr/>
          <a:lstStyle/>
          <a:p>
            <a:pPr eaLnBrk="1" hangingPunct="1">
              <a:defRPr/>
            </a:pPr>
            <a:r>
              <a:rPr lang="en-US" sz="3600" dirty="0">
                <a:ea typeface="ＭＳ Ｐゴシック" charset="0"/>
                <a:cs typeface="+mj-cs"/>
              </a:rPr>
              <a:t>Special Paper Administrations of STAAR with Embedded Supports</a:t>
            </a:r>
          </a:p>
        </p:txBody>
      </p:sp>
      <p:sp>
        <p:nvSpPr>
          <p:cNvPr id="5" name="Content Placeholder 4"/>
          <p:cNvSpPr>
            <a:spLocks noGrp="1"/>
          </p:cNvSpPr>
          <p:nvPr>
            <p:ph idx="1"/>
          </p:nvPr>
        </p:nvSpPr>
        <p:spPr>
          <a:xfrm>
            <a:off x="839789" y="2209801"/>
            <a:ext cx="10512425" cy="3967163"/>
          </a:xfrm>
        </p:spPr>
        <p:txBody>
          <a:bodyPr rtlCol="0">
            <a:normAutofit/>
          </a:bodyPr>
          <a:lstStyle/>
          <a:p>
            <a:pPr eaLnBrk="1" hangingPunct="1">
              <a:buFont typeface="Calibri" charset="0"/>
              <a:buChar char=" "/>
              <a:defRPr/>
            </a:pPr>
            <a:r>
              <a:rPr lang="en-US" altLang="en-US" sz="2000" dirty="0">
                <a:ea typeface="ＭＳ Ｐゴシック" pitchFamily="34" charset="-128"/>
                <a:cs typeface="+mn-cs"/>
              </a:rPr>
              <a:t>In addition to receiving training on general test administration procedures and test security, test administrators need to be trained in testing procedures specific to STAAR with Embedded Supports paper administrations.</a:t>
            </a:r>
          </a:p>
          <a:p>
            <a:pPr eaLnBrk="1" hangingPunct="1">
              <a:buFont typeface="Calibri" charset="0"/>
              <a:buChar char=" "/>
              <a:defRPr/>
            </a:pPr>
            <a:endParaRPr lang="en-US" altLang="en-US" sz="2000" dirty="0">
              <a:ea typeface="ＭＳ Ｐゴシック" pitchFamily="34" charset="-128"/>
              <a:cs typeface="+mn-cs"/>
            </a:endParaRPr>
          </a:p>
          <a:p>
            <a:pPr lvl="1" eaLnBrk="1" hangingPunct="1">
              <a:buFont typeface="Calibri" charset="0"/>
              <a:buChar char="◦"/>
              <a:defRPr/>
            </a:pPr>
            <a:r>
              <a:rPr lang="en-US" altLang="en-US" sz="2000" dirty="0">
                <a:ea typeface="ＭＳ Ｐゴシック" pitchFamily="34" charset="-128"/>
                <a:cs typeface="+mn-cs"/>
              </a:rPr>
              <a:t>Providing Language and Vocabulary Supports and Content Supports is different than in years past.</a:t>
            </a:r>
          </a:p>
          <a:p>
            <a:pPr lvl="1" eaLnBrk="1" hangingPunct="1">
              <a:buFont typeface="Calibri" charset="0"/>
              <a:buChar char="◦"/>
              <a:defRPr/>
            </a:pPr>
            <a:r>
              <a:rPr lang="en-US" altLang="en-US" sz="2000" dirty="0">
                <a:ea typeface="ＭＳ Ｐゴシック" pitchFamily="34" charset="-128"/>
                <a:cs typeface="+mn-cs"/>
              </a:rPr>
              <a:t>Training Materials located on the Accommodations Resources webpage include:</a:t>
            </a:r>
          </a:p>
          <a:p>
            <a:pPr lvl="2" eaLnBrk="1" hangingPunct="1">
              <a:buFont typeface="Calibri" charset="0"/>
              <a:buChar char="◦"/>
              <a:defRPr/>
            </a:pPr>
            <a:r>
              <a:rPr lang="en-US" altLang="en-US" sz="2000" dirty="0">
                <a:ea typeface="ＭＳ Ｐゴシック" pitchFamily="34" charset="-128"/>
                <a:cs typeface="+mn-cs"/>
              </a:rPr>
              <a:t>Non-secure sections of the Paper Administration Guides </a:t>
            </a:r>
            <a:r>
              <a:rPr lang="en-US" altLang="en-US" sz="2000" dirty="0">
                <a:ea typeface="ＭＳ Ｐゴシック" pitchFamily="34" charset="-128"/>
              </a:rPr>
              <a:t>(available soon)</a:t>
            </a:r>
            <a:endParaRPr lang="en-US" altLang="en-US" sz="2000" dirty="0">
              <a:ea typeface="ＭＳ Ｐゴシック" pitchFamily="34" charset="-128"/>
              <a:cs typeface="+mn-cs"/>
            </a:endParaRPr>
          </a:p>
          <a:p>
            <a:pPr lvl="2" eaLnBrk="1" hangingPunct="1">
              <a:buFont typeface="Calibri" charset="0"/>
              <a:buChar char="◦"/>
              <a:defRPr/>
            </a:pPr>
            <a:r>
              <a:rPr lang="en-US" altLang="en-US" sz="2000" dirty="0">
                <a:ea typeface="ＭＳ Ｐゴシック" pitchFamily="34" charset="-128"/>
                <a:cs typeface="+mn-cs"/>
              </a:rPr>
              <a:t>Additional training resource  (available soon)</a:t>
            </a:r>
          </a:p>
          <a:p>
            <a:pPr marL="0" indent="0" eaLnBrk="1" hangingPunct="1">
              <a:buNone/>
              <a:defRPr/>
            </a:pPr>
            <a:r>
              <a:rPr lang="en-US" altLang="en-US" dirty="0">
                <a:ea typeface="ＭＳ Ｐゴシック" pitchFamily="34" charset="-128"/>
                <a:cs typeface="+mn-cs"/>
              </a:rPr>
              <a:t> </a:t>
            </a:r>
          </a:p>
          <a:p>
            <a:pPr eaLnBrk="1" hangingPunct="1">
              <a:buFont typeface="Calibri" charset="0"/>
              <a:buChar char=" "/>
              <a:defRPr/>
            </a:pPr>
            <a:endParaRPr lang="en-US" dirty="0">
              <a:ea typeface="ＭＳ Ｐゴシック" charset="0"/>
              <a:cs typeface="+mn-cs"/>
            </a:endParaRPr>
          </a:p>
        </p:txBody>
      </p:sp>
      <p:sp>
        <p:nvSpPr>
          <p:cNvPr id="8294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98D78A6D-5C61-407B-ACA8-AD08A3DD93B7}" type="slidenum">
              <a:rPr lang="en-US" altLang="en-US">
                <a:solidFill>
                  <a:srgbClr val="FFFFFF"/>
                </a:solidFill>
              </a:rPr>
              <a:pPr defTabSz="457200" fontAlgn="base">
                <a:spcBef>
                  <a:spcPct val="0"/>
                </a:spcBef>
                <a:spcAft>
                  <a:spcPct val="0"/>
                </a:spcAft>
              </a:pPr>
              <a:t>42</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3540345247"/>
      </p:ext>
    </p:extLst>
  </p:cSld>
  <p:clrMapOvr>
    <a:masterClrMapping/>
  </p:clrMapOvr>
  <p:transition xmlns:p14="http://schemas.microsoft.com/office/powerpoint/2010/mai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defTabSz="914126" eaLnBrk="1" fontAlgn="auto" hangingPunct="1">
              <a:spcAft>
                <a:spcPts val="0"/>
              </a:spcAft>
              <a:defRPr/>
            </a:pPr>
            <a:r>
              <a:rPr lang="en-US" altLang="en-US" sz="4799">
                <a:solidFill>
                  <a:schemeClr val="tx1">
                    <a:lumMod val="75000"/>
                    <a:lumOff val="25000"/>
                  </a:schemeClr>
                </a:solidFill>
                <a:ea typeface="+mj-ea"/>
                <a:cs typeface="+mj-cs"/>
              </a:rPr>
              <a:t>Organizing Test Administrations</a:t>
            </a:r>
          </a:p>
        </p:txBody>
      </p:sp>
      <p:sp>
        <p:nvSpPr>
          <p:cNvPr id="74755" name="Content Placeholder 2"/>
          <p:cNvSpPr>
            <a:spLocks noGrp="1"/>
          </p:cNvSpPr>
          <p:nvPr>
            <p:ph idx="1"/>
          </p:nvPr>
        </p:nvSpPr>
        <p:spPr/>
        <p:txBody>
          <a:bodyPr rtlCol="0">
            <a:normAutofit/>
          </a:bodyPr>
          <a:lstStyle/>
          <a:p>
            <a:pPr marL="91413" indent="-91413" defTabSz="914126" eaLnBrk="1" fontAlgn="auto" hangingPunct="1">
              <a:defRPr/>
            </a:pPr>
            <a:r>
              <a:rPr lang="en-US" altLang="en-US" sz="1999" dirty="0">
                <a:solidFill>
                  <a:schemeClr val="tx1">
                    <a:lumMod val="75000"/>
                    <a:lumOff val="25000"/>
                  </a:schemeClr>
                </a:solidFill>
                <a:ea typeface="+mn-ea"/>
                <a:cs typeface="+mn-cs"/>
              </a:rPr>
              <a:t>In some cases, students taking STAAR administrations may be grouped across programs, grades, and subject areas or courses. </a:t>
            </a:r>
          </a:p>
          <a:p>
            <a:pPr marL="91413" indent="-91413" defTabSz="914126" eaLnBrk="1" fontAlgn="auto" hangingPunct="1">
              <a:defRPr/>
            </a:pPr>
            <a:r>
              <a:rPr lang="en-US" altLang="en-US" sz="1999" dirty="0">
                <a:solidFill>
                  <a:schemeClr val="tx1">
                    <a:lumMod val="75000"/>
                    <a:lumOff val="25000"/>
                  </a:schemeClr>
                </a:solidFill>
                <a:ea typeface="+mn-ea"/>
                <a:cs typeface="+mn-cs"/>
              </a:rPr>
              <a:t>Organize test sessions in which students are given different tests in a way that keeps students from being confused or disturbed by differences in directions read aloud or accommodations provided. </a:t>
            </a:r>
          </a:p>
          <a:p>
            <a:pPr marL="91413" indent="-91413" defTabSz="914126" eaLnBrk="1" fontAlgn="auto" hangingPunct="1">
              <a:defRPr/>
            </a:pPr>
            <a:r>
              <a:rPr lang="en-US" altLang="en-US" sz="1999" dirty="0">
                <a:solidFill>
                  <a:schemeClr val="tx1">
                    <a:lumMod val="75000"/>
                    <a:lumOff val="25000"/>
                  </a:schemeClr>
                </a:solidFill>
                <a:ea typeface="+mn-ea"/>
                <a:cs typeface="+mn-cs"/>
              </a:rPr>
              <a:t>Students using certain testing accommodations or allowable procedures may need to complete the test in a separate setting to eliminate distractions to other students and to ensure the confidentiality of the test. </a:t>
            </a:r>
          </a:p>
          <a:p>
            <a:pPr marL="91413" indent="-91413" defTabSz="914126" eaLnBrk="1" fontAlgn="auto" hangingPunct="1">
              <a:defRPr/>
            </a:pPr>
            <a:endParaRPr lang="en-US" altLang="en-US" sz="1999" dirty="0">
              <a:solidFill>
                <a:schemeClr val="tx1">
                  <a:lumMod val="75000"/>
                  <a:lumOff val="25000"/>
                </a:schemeClr>
              </a:solidFill>
              <a:ea typeface="+mn-ea"/>
              <a:cs typeface="+mn-cs"/>
            </a:endParaRPr>
          </a:p>
        </p:txBody>
      </p:sp>
      <p:sp>
        <p:nvSpPr>
          <p:cNvPr id="8397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E2D772D6-E5B5-4E64-A8B4-EF01753355F0}" type="slidenum">
              <a:rPr lang="en-US" altLang="en-US">
                <a:solidFill>
                  <a:srgbClr val="FFFFFF"/>
                </a:solidFill>
              </a:rPr>
              <a:pPr defTabSz="457200" fontAlgn="base">
                <a:spcBef>
                  <a:spcPct val="0"/>
                </a:spcBef>
                <a:spcAft>
                  <a:spcPct val="0"/>
                </a:spcAft>
              </a:pPr>
              <a:t>43</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3288693787"/>
      </p:ext>
    </p:extLst>
  </p:cSld>
  <p:clrMapOvr>
    <a:masterClrMapping/>
  </p:clrMapOvr>
  <p:transition xmlns:p14="http://schemas.microsoft.com/office/powerpoint/2010/mai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defTabSz="914126" eaLnBrk="1" fontAlgn="auto" hangingPunct="1">
              <a:spcAft>
                <a:spcPts val="0"/>
              </a:spcAft>
              <a:defRPr/>
            </a:pPr>
            <a:r>
              <a:rPr lang="en-US" altLang="en-US" sz="4799" dirty="0">
                <a:solidFill>
                  <a:schemeClr val="tx1">
                    <a:lumMod val="75000"/>
                    <a:lumOff val="25000"/>
                  </a:schemeClr>
                </a:solidFill>
                <a:ea typeface="+mj-ea"/>
                <a:cs typeface="+mj-cs"/>
              </a:rPr>
              <a:t>Preparing ELLs for Testing with Designated Supports</a:t>
            </a:r>
          </a:p>
        </p:txBody>
      </p:sp>
      <p:sp>
        <p:nvSpPr>
          <p:cNvPr id="86019" name="Content Placeholder 2"/>
          <p:cNvSpPr>
            <a:spLocks noGrp="1"/>
          </p:cNvSpPr>
          <p:nvPr>
            <p:ph idx="1"/>
          </p:nvPr>
        </p:nvSpPr>
        <p:spPr/>
        <p:txBody>
          <a:bodyPr/>
          <a:lstStyle/>
          <a:p>
            <a:pPr eaLnBrk="1" hangingPunct="1"/>
            <a:r>
              <a:rPr lang="en-US" altLang="en-US"/>
              <a:t>In training test administrators with ELLs in their sessions, make sure to review this section of test administrator manuals.</a:t>
            </a:r>
          </a:p>
          <a:p>
            <a:pPr eaLnBrk="1" hangingPunct="1"/>
            <a:r>
              <a:rPr lang="en-US" altLang="en-US"/>
              <a:t>Administration “SAY” directions assume ELLs have been told in advance </a:t>
            </a:r>
          </a:p>
          <a:p>
            <a:pPr lvl="1" eaLnBrk="1" hangingPunct="1"/>
            <a:r>
              <a:rPr lang="en-US" altLang="en-US"/>
              <a:t>how their sessions will be conducted</a:t>
            </a:r>
          </a:p>
          <a:p>
            <a:pPr lvl="1" eaLnBrk="1" hangingPunct="1"/>
            <a:r>
              <a:rPr lang="en-US" altLang="en-US"/>
              <a:t>what type of accommodations they may receive</a:t>
            </a:r>
          </a:p>
          <a:p>
            <a:pPr eaLnBrk="1" hangingPunct="1"/>
            <a:endParaRPr lang="en-US" altLang="en-US"/>
          </a:p>
        </p:txBody>
      </p:sp>
      <p:sp>
        <p:nvSpPr>
          <p:cNvPr id="8602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81F40ED2-54C4-4D1C-81FC-779A80DEEA92}" type="slidenum">
              <a:rPr lang="en-US" altLang="en-US">
                <a:solidFill>
                  <a:srgbClr val="FFFFFF"/>
                </a:solidFill>
              </a:rPr>
              <a:pPr defTabSz="457200" fontAlgn="base">
                <a:spcBef>
                  <a:spcPct val="0"/>
                </a:spcBef>
                <a:spcAft>
                  <a:spcPct val="0"/>
                </a:spcAft>
              </a:pPr>
              <a:t>44</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1784502452"/>
      </p:ext>
    </p:extLst>
  </p:cSld>
  <p:clrMapOvr>
    <a:masterClrMapping/>
  </p:clrMapOvr>
  <p:transition xmlns:p14="http://schemas.microsoft.com/office/powerpoint/2010/mai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220789" y="304800"/>
            <a:ext cx="9750425" cy="1168400"/>
          </a:xfrm>
        </p:spPr>
        <p:txBody>
          <a:bodyPr/>
          <a:lstStyle/>
          <a:p>
            <a:pPr defTabSz="914126" eaLnBrk="1" fontAlgn="auto" hangingPunct="1">
              <a:spcAft>
                <a:spcPts val="0"/>
              </a:spcAft>
              <a:defRPr/>
            </a:pPr>
            <a:r>
              <a:rPr lang="en-US" altLang="en-US" sz="4799">
                <a:solidFill>
                  <a:schemeClr val="tx1">
                    <a:lumMod val="75000"/>
                    <a:lumOff val="25000"/>
                  </a:schemeClr>
                </a:solidFill>
                <a:ea typeface="+mj-ea"/>
                <a:cs typeface="+mj-cs"/>
              </a:rPr>
              <a:t>Helping ELLs Understand Test Directions</a:t>
            </a:r>
          </a:p>
        </p:txBody>
      </p:sp>
      <p:sp>
        <p:nvSpPr>
          <p:cNvPr id="88067" name="Content Placeholder 2"/>
          <p:cNvSpPr>
            <a:spLocks noGrp="1"/>
          </p:cNvSpPr>
          <p:nvPr>
            <p:ph idx="1"/>
          </p:nvPr>
        </p:nvSpPr>
        <p:spPr>
          <a:xfrm>
            <a:off x="1220789" y="1676400"/>
            <a:ext cx="9750425" cy="4267200"/>
          </a:xfrm>
        </p:spPr>
        <p:txBody>
          <a:bodyPr/>
          <a:lstStyle/>
          <a:p>
            <a:pPr marL="246063" indent="-246063" eaLnBrk="1" hangingPunct="1">
              <a:spcAft>
                <a:spcPct val="0"/>
              </a:spcAft>
            </a:pPr>
            <a:r>
              <a:rPr lang="en-US" altLang="en-US"/>
              <a:t>For all tests, ELLs may be helped to understand </a:t>
            </a:r>
            <a:r>
              <a:rPr lang="ja-JP" altLang="en-US"/>
              <a:t>“</a:t>
            </a:r>
            <a:r>
              <a:rPr lang="en-US" altLang="ja-JP"/>
              <a:t>SAY</a:t>
            </a:r>
            <a:r>
              <a:rPr lang="ja-JP" altLang="en-US"/>
              <a:t>”</a:t>
            </a:r>
            <a:r>
              <a:rPr lang="en-US" altLang="ja-JP"/>
              <a:t> directions and test booklet directions that introduce test sections or item formats. Test administrator is allowed to:</a:t>
            </a:r>
          </a:p>
          <a:p>
            <a:pPr marL="547688" lvl="1" indent="-246063" eaLnBrk="1" hangingPunct="1">
              <a:spcAft>
                <a:spcPct val="0"/>
              </a:spcAft>
            </a:pPr>
            <a:r>
              <a:rPr lang="en-US" altLang="en-US"/>
              <a:t>paraphrase</a:t>
            </a:r>
          </a:p>
          <a:p>
            <a:pPr marL="547688" lvl="1" indent="-246063" eaLnBrk="1" hangingPunct="1">
              <a:spcAft>
                <a:spcPct val="0"/>
              </a:spcAft>
            </a:pPr>
            <a:r>
              <a:rPr lang="en-US" altLang="en-US"/>
              <a:t>translate</a:t>
            </a:r>
          </a:p>
          <a:p>
            <a:pPr marL="547688" lvl="1" indent="-246063" eaLnBrk="1" hangingPunct="1">
              <a:spcAft>
                <a:spcPct val="0"/>
              </a:spcAft>
            </a:pPr>
            <a:r>
              <a:rPr lang="en-US" altLang="en-US"/>
              <a:t>repeat </a:t>
            </a:r>
          </a:p>
          <a:p>
            <a:pPr marL="547688" lvl="1" indent="-246063" eaLnBrk="1" hangingPunct="1">
              <a:spcAft>
                <a:spcPct val="0"/>
              </a:spcAft>
            </a:pPr>
            <a:r>
              <a:rPr lang="en-US" altLang="en-US"/>
              <a:t>read directions aloud</a:t>
            </a:r>
          </a:p>
          <a:p>
            <a:pPr marL="246063" indent="-246063" eaLnBrk="1" hangingPunct="1">
              <a:spcAft>
                <a:spcPct val="0"/>
              </a:spcAft>
            </a:pPr>
            <a:r>
              <a:rPr lang="en-US" altLang="en-US"/>
              <a:t>Test administrator is not allowed to add directions that are substantively different (no pointers, no test-taking strategies, etc.).</a:t>
            </a:r>
          </a:p>
          <a:p>
            <a:pPr marL="246063" indent="-246063" eaLnBrk="1" hangingPunct="1">
              <a:spcAft>
                <a:spcPct val="0"/>
              </a:spcAft>
            </a:pPr>
            <a:r>
              <a:rPr lang="en-US" altLang="en-US"/>
              <a:t>STAAR tests have no sample items; familiarize new ELLs with item formats ahead of time using released tests on TEA website.</a:t>
            </a:r>
          </a:p>
          <a:p>
            <a:pPr marL="246063" indent="-246063" eaLnBrk="1" hangingPunct="1">
              <a:spcAft>
                <a:spcPct val="0"/>
              </a:spcAft>
            </a:pPr>
            <a:endParaRPr lang="en-US" altLang="en-US"/>
          </a:p>
        </p:txBody>
      </p:sp>
      <p:sp>
        <p:nvSpPr>
          <p:cNvPr id="8806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7B596186-6CCB-4614-8477-926ED322512F}" type="slidenum">
              <a:rPr lang="en-US" altLang="en-US">
                <a:solidFill>
                  <a:srgbClr val="FFFFFF"/>
                </a:solidFill>
              </a:rPr>
              <a:pPr defTabSz="457200" fontAlgn="base">
                <a:spcBef>
                  <a:spcPct val="0"/>
                </a:spcBef>
                <a:spcAft>
                  <a:spcPct val="0"/>
                </a:spcAft>
              </a:pPr>
              <a:t>45</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283072528"/>
      </p:ext>
    </p:extLst>
  </p:cSld>
  <p:clrMapOvr>
    <a:masterClrMapping/>
  </p:clrMapOvr>
  <p:transition xmlns:p14="http://schemas.microsoft.com/office/powerpoint/2010/mai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6"/>
          <p:cNvSpPr>
            <a:spLocks noGrp="1"/>
          </p:cNvSpPr>
          <p:nvPr>
            <p:ph type="title"/>
          </p:nvPr>
        </p:nvSpPr>
        <p:spPr>
          <a:xfrm>
            <a:off x="685802" y="584200"/>
            <a:ext cx="9750425" cy="1168400"/>
          </a:xfrm>
        </p:spPr>
        <p:txBody>
          <a:bodyPr/>
          <a:lstStyle/>
          <a:p>
            <a:pPr defTabSz="914126" eaLnBrk="1" fontAlgn="auto" hangingPunct="1">
              <a:spcAft>
                <a:spcPts val="0"/>
              </a:spcAft>
              <a:defRPr/>
            </a:pPr>
            <a:r>
              <a:rPr lang="en-US" altLang="en-US" sz="4799">
                <a:solidFill>
                  <a:schemeClr val="tx1">
                    <a:lumMod val="75000"/>
                    <a:lumOff val="25000"/>
                  </a:schemeClr>
                </a:solidFill>
                <a:ea typeface="+mj-ea"/>
                <a:cs typeface="+mj-cs"/>
              </a:rPr>
              <a:t>STAAR Online Student Tutorials</a:t>
            </a:r>
          </a:p>
        </p:txBody>
      </p:sp>
      <p:sp>
        <p:nvSpPr>
          <p:cNvPr id="4" name="Content Placeholder 2"/>
          <p:cNvSpPr>
            <a:spLocks noGrp="1"/>
          </p:cNvSpPr>
          <p:nvPr>
            <p:ph sz="half" idx="4294967295"/>
          </p:nvPr>
        </p:nvSpPr>
        <p:spPr>
          <a:xfrm>
            <a:off x="381001" y="1981200"/>
            <a:ext cx="4773612" cy="3556000"/>
          </a:xfrm>
        </p:spPr>
        <p:txBody>
          <a:bodyPr rtlCol="0">
            <a:noAutofit/>
          </a:bodyPr>
          <a:lstStyle/>
          <a:p>
            <a:pPr marL="342900" lvl="1" indent="-342900" defTabSz="914126" eaLnBrk="1" fontAlgn="auto" hangingPunct="1">
              <a:spcBef>
                <a:spcPct val="20000"/>
              </a:spcBef>
              <a:spcAft>
                <a:spcPts val="0"/>
              </a:spcAft>
              <a:buSzPct val="100000"/>
              <a:defRPr/>
            </a:pPr>
            <a:r>
              <a:rPr lang="en-US" sz="2100" dirty="0">
                <a:solidFill>
                  <a:schemeClr val="tx1">
                    <a:lumMod val="75000"/>
                    <a:lumOff val="25000"/>
                  </a:schemeClr>
                </a:solidFill>
                <a:ea typeface="+mn-ea"/>
                <a:cs typeface="Arial" pitchFamily="34" charset="0"/>
              </a:rPr>
              <a:t>Can be accessed from STAAR  Online Testing Platform</a:t>
            </a:r>
          </a:p>
          <a:p>
            <a:pPr marL="342900" lvl="1" indent="-342900" defTabSz="914126" eaLnBrk="1" fontAlgn="auto" hangingPunct="1">
              <a:spcBef>
                <a:spcPct val="20000"/>
              </a:spcBef>
              <a:spcAft>
                <a:spcPts val="0"/>
              </a:spcAft>
              <a:buSzPct val="100000"/>
              <a:defRPr/>
            </a:pPr>
            <a:r>
              <a:rPr lang="en-US" sz="2100" dirty="0">
                <a:solidFill>
                  <a:schemeClr val="tx1">
                    <a:lumMod val="75000"/>
                    <a:lumOff val="25000"/>
                  </a:schemeClr>
                </a:solidFill>
                <a:ea typeface="+mn-ea"/>
                <a:cs typeface="Arial" pitchFamily="34" charset="0"/>
              </a:rPr>
              <a:t>Tutorials help students learn how to use the supports and read aloud accommodations as well as standard online tools.</a:t>
            </a:r>
          </a:p>
          <a:p>
            <a:pPr marL="342900" lvl="1" indent="-342900" defTabSz="914126" eaLnBrk="1" fontAlgn="auto" hangingPunct="1">
              <a:spcBef>
                <a:spcPct val="20000"/>
              </a:spcBef>
              <a:spcAft>
                <a:spcPts val="0"/>
              </a:spcAft>
              <a:buSzPct val="100000"/>
              <a:defRPr/>
            </a:pPr>
            <a:r>
              <a:rPr lang="en-US" sz="2100" dirty="0">
                <a:solidFill>
                  <a:schemeClr val="tx1">
                    <a:lumMod val="75000"/>
                    <a:lumOff val="25000"/>
                  </a:schemeClr>
                </a:solidFill>
                <a:ea typeface="+mn-ea"/>
                <a:cs typeface="Arial" pitchFamily="34" charset="0"/>
              </a:rPr>
              <a:t>Self-guided--Students move through tutorial at their own pace</a:t>
            </a:r>
          </a:p>
          <a:p>
            <a:pPr marL="342900" lvl="1" indent="-342900" defTabSz="914126" eaLnBrk="1" fontAlgn="auto" hangingPunct="1">
              <a:spcBef>
                <a:spcPct val="20000"/>
              </a:spcBef>
              <a:spcAft>
                <a:spcPts val="0"/>
              </a:spcAft>
              <a:buSzPct val="100000"/>
              <a:defRPr/>
            </a:pPr>
            <a:r>
              <a:rPr lang="en-US" sz="2100" dirty="0">
                <a:solidFill>
                  <a:schemeClr val="tx1">
                    <a:lumMod val="75000"/>
                    <a:lumOff val="25000"/>
                  </a:schemeClr>
                </a:solidFill>
                <a:ea typeface="+mn-ea"/>
                <a:cs typeface="Arial" pitchFamily="34" charset="0"/>
              </a:rPr>
              <a:t>No teacher administration directions</a:t>
            </a:r>
          </a:p>
          <a:p>
            <a:pPr marL="548640" lvl="1" indent="-246888" defTabSz="914126" eaLnBrk="1" fontAlgn="auto" hangingPunct="1">
              <a:spcBef>
                <a:spcPts val="1800"/>
              </a:spcBef>
              <a:spcAft>
                <a:spcPts val="0"/>
              </a:spcAft>
              <a:defRPr/>
            </a:pPr>
            <a:endParaRPr lang="en-US" sz="2100" dirty="0">
              <a:solidFill>
                <a:schemeClr val="tx1">
                  <a:lumMod val="75000"/>
                  <a:lumOff val="25000"/>
                </a:schemeClr>
              </a:solidFill>
              <a:ea typeface="+mn-ea"/>
              <a:cs typeface="Arial" pitchFamily="34" charset="0"/>
            </a:endParaRPr>
          </a:p>
          <a:p>
            <a:pPr marL="246888" indent="-246888" defTabSz="914126" eaLnBrk="1" fontAlgn="auto" hangingPunct="1">
              <a:spcAft>
                <a:spcPts val="0"/>
              </a:spcAft>
              <a:buNone/>
              <a:defRPr/>
            </a:pPr>
            <a:endParaRPr lang="en-US" sz="2100" dirty="0">
              <a:solidFill>
                <a:schemeClr val="tx1">
                  <a:lumMod val="75000"/>
                  <a:lumOff val="25000"/>
                </a:schemeClr>
              </a:solidFill>
              <a:ea typeface="+mn-ea"/>
              <a:cs typeface="Arial" pitchFamily="34" charset="0"/>
            </a:endParaRPr>
          </a:p>
        </p:txBody>
      </p:sp>
      <p:pic>
        <p:nvPicPr>
          <p:cNvPr id="90116" name="Picture 10" descr="Screen shot of first screen of the STAAR Online Student Tutoria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2" y="1828801"/>
            <a:ext cx="285273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11" descr="Screen shot of second screen of a STAAR Online Tutorial"/>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10602" y="2819401"/>
            <a:ext cx="3157537"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a:off x="5057776" y="4446588"/>
            <a:ext cx="571500" cy="3175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011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309F8126-B93E-4772-947A-90F43508A63B}" type="slidenum">
              <a:rPr lang="en-US" altLang="en-US">
                <a:solidFill>
                  <a:srgbClr val="FFFFFF"/>
                </a:solidFill>
              </a:rPr>
              <a:pPr defTabSz="457200" fontAlgn="base">
                <a:spcBef>
                  <a:spcPct val="0"/>
                </a:spcBef>
                <a:spcAft>
                  <a:spcPct val="0"/>
                </a:spcAft>
              </a:pPr>
              <a:t>46</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3759512805"/>
      </p:ext>
    </p:extLst>
  </p:cSld>
  <p:clrMapOvr>
    <a:masterClrMapping/>
  </p:clrMapOvr>
  <p:transition xmlns:p14="http://schemas.microsoft.com/office/powerpoint/2010/mai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4"/>
          <p:cNvSpPr>
            <a:spLocks noGrp="1"/>
          </p:cNvSpPr>
          <p:nvPr>
            <p:ph type="title"/>
          </p:nvPr>
        </p:nvSpPr>
        <p:spPr/>
        <p:txBody>
          <a:bodyPr/>
          <a:lstStyle/>
          <a:p>
            <a:pPr defTabSz="914126" eaLnBrk="1" fontAlgn="auto" hangingPunct="1">
              <a:spcAft>
                <a:spcPts val="0"/>
              </a:spcAft>
              <a:defRPr/>
            </a:pPr>
            <a:r>
              <a:rPr lang="en-US" altLang="en-US" sz="4799">
                <a:solidFill>
                  <a:schemeClr val="tx1">
                    <a:lumMod val="75000"/>
                    <a:lumOff val="25000"/>
                  </a:schemeClr>
                </a:solidFill>
                <a:ea typeface="+mj-ea"/>
                <a:cs typeface="+mj-cs"/>
              </a:rPr>
              <a:t>Assessing Newly Arrived ELLs Who Know Little English</a:t>
            </a:r>
          </a:p>
        </p:txBody>
      </p:sp>
      <p:sp>
        <p:nvSpPr>
          <p:cNvPr id="92163" name="Content Placeholder 5"/>
          <p:cNvSpPr>
            <a:spLocks noGrp="1"/>
          </p:cNvSpPr>
          <p:nvPr>
            <p:ph idx="1"/>
          </p:nvPr>
        </p:nvSpPr>
        <p:spPr/>
        <p:txBody>
          <a:bodyPr/>
          <a:lstStyle/>
          <a:p>
            <a:pPr eaLnBrk="1" hangingPunct="1"/>
            <a:r>
              <a:rPr lang="en-US" altLang="en-US"/>
              <a:t>In isolated situations if completing an assessment is not in the best interest of a student (e.g., a newly arrived ELL who has extremely limited English language skills), the campus may make the determination to submit the test for scoring without requiring the student to complete test.</a:t>
            </a:r>
          </a:p>
          <a:p>
            <a:pPr eaLnBrk="1" hangingPunct="1"/>
            <a:r>
              <a:rPr lang="en-US" altLang="en-US"/>
              <a:t>The decision should be documented and communicated to student’s parents after the test administration.</a:t>
            </a:r>
          </a:p>
          <a:p>
            <a:pPr eaLnBrk="1" hangingPunct="1"/>
            <a:endParaRPr lang="en-US" altLang="en-US"/>
          </a:p>
        </p:txBody>
      </p:sp>
      <p:sp>
        <p:nvSpPr>
          <p:cNvPr id="9216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688DE9D3-E064-4F6A-810B-31E7F415208E}" type="slidenum">
              <a:rPr lang="en-US" altLang="en-US">
                <a:solidFill>
                  <a:srgbClr val="FFFFFF"/>
                </a:solidFill>
              </a:rPr>
              <a:pPr defTabSz="457200" fontAlgn="base">
                <a:spcBef>
                  <a:spcPct val="0"/>
                </a:spcBef>
                <a:spcAft>
                  <a:spcPct val="0"/>
                </a:spcAft>
              </a:pPr>
              <a:t>47</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37679312"/>
      </p:ext>
    </p:extLst>
  </p:cSld>
  <p:clrMapOvr>
    <a:masterClrMapping/>
  </p:clrMapOvr>
  <p:transition xmlns:p14="http://schemas.microsoft.com/office/powerpoint/2010/mai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defTabSz="914126" eaLnBrk="1" fontAlgn="auto" hangingPunct="1">
              <a:spcAft>
                <a:spcPts val="0"/>
              </a:spcAft>
              <a:defRPr/>
            </a:pPr>
            <a:r>
              <a:rPr lang="en-US" altLang="en-US" sz="4799" dirty="0">
                <a:solidFill>
                  <a:schemeClr val="tx1">
                    <a:lumMod val="75000"/>
                    <a:lumOff val="25000"/>
                  </a:schemeClr>
                </a:solidFill>
                <a:ea typeface="+mj-ea"/>
                <a:cs typeface="+mj-cs"/>
              </a:rPr>
              <a:t>Exemption for Qualifying Unschooled </a:t>
            </a:r>
            <a:r>
              <a:rPr lang="en-US" altLang="en-US" sz="4799" dirty="0" err="1">
                <a:solidFill>
                  <a:schemeClr val="tx1">
                    <a:lumMod val="75000"/>
                    <a:lumOff val="25000"/>
                  </a:schemeClr>
                </a:solidFill>
                <a:ea typeface="+mj-ea"/>
                <a:cs typeface="+mj-cs"/>
              </a:rPr>
              <a:t>Asylees</a:t>
            </a:r>
            <a:r>
              <a:rPr lang="en-US" altLang="en-US" sz="4799" dirty="0">
                <a:solidFill>
                  <a:schemeClr val="tx1">
                    <a:lumMod val="75000"/>
                    <a:lumOff val="25000"/>
                  </a:schemeClr>
                </a:solidFill>
                <a:ea typeface="+mj-ea"/>
                <a:cs typeface="+mj-cs"/>
              </a:rPr>
              <a:t> and Refugees</a:t>
            </a:r>
          </a:p>
        </p:txBody>
      </p:sp>
      <p:sp>
        <p:nvSpPr>
          <p:cNvPr id="94211" name="Content Placeholder 2"/>
          <p:cNvSpPr>
            <a:spLocks noGrp="1"/>
          </p:cNvSpPr>
          <p:nvPr>
            <p:ph idx="1"/>
          </p:nvPr>
        </p:nvSpPr>
        <p:spPr/>
        <p:txBody>
          <a:bodyPr/>
          <a:lstStyle/>
          <a:p>
            <a:pPr marL="246063" indent="-246063" eaLnBrk="1" hangingPunct="1">
              <a:spcAft>
                <a:spcPct val="0"/>
              </a:spcAft>
            </a:pPr>
            <a:r>
              <a:rPr lang="en-US" altLang="en-US"/>
              <a:t>Amendment to 19 TAC §101.1005 allows for the exemption of certain qualifying ELL asylees and refugees from being administered a STAAR assessment in grades 3–8.</a:t>
            </a:r>
          </a:p>
          <a:p>
            <a:pPr marL="246063" indent="-246063" eaLnBrk="1" hangingPunct="1">
              <a:spcAft>
                <a:spcPct val="0"/>
              </a:spcAft>
            </a:pPr>
            <a:r>
              <a:rPr lang="en-US" altLang="en-US"/>
              <a:t>This exemption only applies to those unschooled asylees and refugees in their first year in U.S. schools.</a:t>
            </a:r>
          </a:p>
          <a:p>
            <a:pPr marL="246063" indent="-246063" eaLnBrk="1" hangingPunct="1">
              <a:spcAft>
                <a:spcPct val="0"/>
              </a:spcAft>
              <a:buNone/>
            </a:pPr>
            <a:endParaRPr lang="en-US" altLang="en-US"/>
          </a:p>
        </p:txBody>
      </p:sp>
      <p:sp>
        <p:nvSpPr>
          <p:cNvPr id="9421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9CEFD045-0096-4794-B012-BD0DC4AE0DB6}" type="slidenum">
              <a:rPr lang="en-US" altLang="en-US">
                <a:solidFill>
                  <a:srgbClr val="FFFFFF"/>
                </a:solidFill>
              </a:rPr>
              <a:pPr defTabSz="457200" fontAlgn="base">
                <a:spcBef>
                  <a:spcPct val="0"/>
                </a:spcBef>
                <a:spcAft>
                  <a:spcPct val="0"/>
                </a:spcAft>
              </a:pPr>
              <a:t>48</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1433423493"/>
      </p:ext>
    </p:extLst>
  </p:cSld>
  <p:clrMapOvr>
    <a:masterClrMapping/>
  </p:clrMapOvr>
  <p:transition xmlns:p14="http://schemas.microsoft.com/office/powerpoint/2010/mai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wrap="square" numCol="1" anchorCtr="0" compatLnSpc="1">
            <a:prstTxWarp prst="textNoShape">
              <a:avLst/>
            </a:prstTxWarp>
          </a:bodyPr>
          <a:lstStyle/>
          <a:p>
            <a:pPr eaLnBrk="1" hangingPunct="1">
              <a:defRPr/>
            </a:pPr>
            <a:r>
              <a:rPr lang="en-US" altLang="en-US"/>
              <a:t>English I EOC Special Provision TAC §101.1007</a:t>
            </a:r>
          </a:p>
        </p:txBody>
      </p:sp>
      <p:sp>
        <p:nvSpPr>
          <p:cNvPr id="96259" name="Content Placeholder 2"/>
          <p:cNvSpPr>
            <a:spLocks noGrp="1"/>
          </p:cNvSpPr>
          <p:nvPr>
            <p:ph idx="1"/>
          </p:nvPr>
        </p:nvSpPr>
        <p:spPr>
          <a:xfrm>
            <a:off x="1220789" y="1803400"/>
            <a:ext cx="9750425" cy="2616200"/>
          </a:xfrm>
        </p:spPr>
        <p:txBody>
          <a:bodyPr/>
          <a:lstStyle/>
          <a:p>
            <a:pPr eaLnBrk="1" hangingPunct="1"/>
            <a:r>
              <a:rPr lang="en-US" altLang="en-US"/>
              <a:t>For ELLs who ―</a:t>
            </a:r>
          </a:p>
          <a:p>
            <a:pPr marL="742950" lvl="1" indent="-285750" eaLnBrk="1" hangingPunct="1"/>
            <a:r>
              <a:rPr lang="en-US" altLang="en-US"/>
              <a:t>have been enrolled in U.S. schools 3 years or less (5 or less if qualifying unschooled asylee/refugee), and</a:t>
            </a:r>
          </a:p>
          <a:p>
            <a:pPr marL="742950" lvl="1" indent="-285750" eaLnBrk="1" hangingPunct="1"/>
            <a:r>
              <a:rPr lang="en-US" altLang="en-US"/>
              <a:t>have not yet attained TELPAS advanced high reading rating in grade 2 or above.</a:t>
            </a:r>
          </a:p>
          <a:p>
            <a:pPr eaLnBrk="1" hangingPunct="1"/>
            <a:endParaRPr lang="en-US" altLang="en-US"/>
          </a:p>
        </p:txBody>
      </p:sp>
      <p:sp>
        <p:nvSpPr>
          <p:cNvPr id="6" name="Rectangle 5"/>
          <p:cNvSpPr/>
          <p:nvPr/>
        </p:nvSpPr>
        <p:spPr>
          <a:xfrm>
            <a:off x="1855789" y="4648200"/>
            <a:ext cx="8126413" cy="877888"/>
          </a:xfrm>
          <a:prstGeom prst="rect">
            <a:avLst/>
          </a:prstGeom>
          <a:solidFill>
            <a:schemeClr val="accent2">
              <a:lumMod val="75000"/>
            </a:schemeClr>
          </a:solidFill>
        </p:spPr>
        <p:txBody>
          <a:bodyPr>
            <a:spAutoFit/>
          </a:bodyPr>
          <a:lstStyle/>
          <a:p>
            <a:pPr defTabSz="457200">
              <a:defRPr/>
            </a:pPr>
            <a:r>
              <a:rPr lang="en-US" sz="1700" b="1" dirty="0">
                <a:solidFill>
                  <a:prstClr val="white"/>
                </a:solidFill>
                <a:latin typeface="Calibri"/>
                <a:ea typeface="MS PGothic" panose="020B0600070205080204" pitchFamily="34" charset="-128"/>
              </a:rPr>
              <a:t>Why this provision?</a:t>
            </a:r>
            <a:r>
              <a:rPr lang="en-US" sz="1700" dirty="0">
                <a:solidFill>
                  <a:prstClr val="white"/>
                </a:solidFill>
                <a:latin typeface="Calibri"/>
                <a:ea typeface="MS PGothic" panose="020B0600070205080204" pitchFamily="34" charset="-128"/>
              </a:rPr>
              <a:t> In English I and ESOL I courses, these students may require substantial instructional scaffolding and linguistic adaptation not feasible on standardized language arts assessments.</a:t>
            </a:r>
          </a:p>
        </p:txBody>
      </p:sp>
      <p:sp>
        <p:nvSpPr>
          <p:cNvPr id="9626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1703B156-3F46-4F6A-B992-6BB48D33F53C}" type="slidenum">
              <a:rPr lang="en-US" altLang="en-US">
                <a:solidFill>
                  <a:srgbClr val="FFFFFF"/>
                </a:solidFill>
              </a:rPr>
              <a:pPr defTabSz="457200" fontAlgn="base">
                <a:spcBef>
                  <a:spcPct val="0"/>
                </a:spcBef>
                <a:spcAft>
                  <a:spcPct val="0"/>
                </a:spcAft>
              </a:pPr>
              <a:t>49</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3662215293"/>
      </p:ext>
    </p:extLst>
  </p:cSld>
  <p:clrMapOvr>
    <a:masterClrMapping/>
  </p:clrMapOvr>
  <p:transition xmlns:p14="http://schemas.microsoft.com/office/powerpoint/2010/mai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534989" y="838200"/>
            <a:ext cx="11122025" cy="5181600"/>
          </a:xfrm>
          <a:prstGeom prst="rect">
            <a:avLst/>
          </a:prstGeom>
          <a:solidFill>
            <a:srgbClr val="CBD0D4"/>
          </a:solidFill>
          <a:ln>
            <a:noFill/>
          </a:ln>
          <a:effectLst>
            <a:outerShdw blurRad="152400" dist="165100" dir="2700000" algn="tl" rotWithShape="0">
              <a:srgbClr val="808080">
                <a:alpha val="26999"/>
              </a:srgbClr>
            </a:outerShdw>
          </a:effectLst>
          <a:extLst>
            <a:ext uri="{91240B29-F687-4f45-9708-019B960494DF}">
              <a14:hiddenLine xmlns:a14="http://schemas.microsoft.com/office/drawing/2010/main" w="15875">
                <a:solidFill>
                  <a:srgbClr val="000000"/>
                </a:solidFill>
                <a:miter lim="800000"/>
                <a:headEnd/>
                <a:tailEnd/>
              </a14:hiddenLine>
            </a:ext>
          </a:extLst>
        </p:spPr>
        <p:txBody>
          <a:bodyPr anchor="ctr"/>
          <a:lstStyle/>
          <a:p>
            <a:pPr algn="ctr" defTabSz="457200" eaLnBrk="0" fontAlgn="base" hangingPunct="0">
              <a:spcBef>
                <a:spcPct val="0"/>
              </a:spcBef>
              <a:spcAft>
                <a:spcPct val="0"/>
              </a:spcAft>
              <a:defRPr/>
            </a:pPr>
            <a:endParaRPr lang="en-US" dirty="0">
              <a:solidFill>
                <a:prstClr val="white"/>
              </a:solidFill>
              <a:latin typeface="Calibri"/>
              <a:ea typeface="MS PGothic" panose="020B0600070205080204" pitchFamily="34" charset="-128"/>
            </a:endParaRPr>
          </a:p>
        </p:txBody>
      </p:sp>
      <p:sp>
        <p:nvSpPr>
          <p:cNvPr id="4" name="Content Placeholder 1"/>
          <p:cNvSpPr>
            <a:spLocks noGrp="1"/>
          </p:cNvSpPr>
          <p:nvPr>
            <p:ph idx="1"/>
          </p:nvPr>
        </p:nvSpPr>
        <p:spPr>
          <a:xfrm>
            <a:off x="563563" y="838200"/>
            <a:ext cx="11093450" cy="5181600"/>
          </a:xfrm>
          <a:solidFill>
            <a:schemeClr val="accent4">
              <a:lumMod val="40000"/>
              <a:lumOff val="60000"/>
            </a:schemeClr>
          </a:solidFill>
        </p:spPr>
        <p:txBody>
          <a:bodyPr rtlCol="0" anchor="ctr">
            <a:noAutofit/>
          </a:bodyPr>
          <a:lstStyle/>
          <a:p>
            <a:pPr marL="0" indent="0" algn="ctr" eaLnBrk="1" hangingPunct="1">
              <a:buNone/>
              <a:defRPr/>
            </a:pPr>
            <a:endParaRPr lang="en-US" sz="3500" b="1" dirty="0">
              <a:latin typeface="Arial" panose="020B0604020202020204" pitchFamily="34" charset="0"/>
              <a:ea typeface="ＭＳ Ｐゴシック" charset="0"/>
              <a:cs typeface="Arial" panose="020B0604020202020204" pitchFamily="34" charset="0"/>
            </a:endParaRPr>
          </a:p>
          <a:p>
            <a:pPr marL="0" indent="0" algn="ctr" eaLnBrk="1" hangingPunct="1">
              <a:buNone/>
              <a:defRPr/>
            </a:pPr>
            <a:r>
              <a:rPr lang="en-US" sz="2800" b="1" dirty="0">
                <a:latin typeface="+mj-lt"/>
                <a:ea typeface="ＭＳ Ｐゴシック" charset="0"/>
                <a:cs typeface="Arial" panose="020B0604020202020204" pitchFamily="34" charset="0"/>
              </a:rPr>
              <a:t>Key Dates</a:t>
            </a:r>
          </a:p>
          <a:p>
            <a:pPr marL="0" indent="0" algn="ctr" eaLnBrk="1" hangingPunct="1">
              <a:buNone/>
              <a:defRPr/>
            </a:pPr>
            <a:endParaRPr lang="en-US" sz="3500" b="1" dirty="0">
              <a:latin typeface="Arial" panose="020B0604020202020204" pitchFamily="34" charset="0"/>
              <a:ea typeface="ＭＳ Ｐゴシック" charset="0"/>
              <a:cs typeface="Arial" panose="020B0604020202020204" pitchFamily="34" charset="0"/>
            </a:endParaRPr>
          </a:p>
          <a:p>
            <a:pPr algn="ctr" eaLnBrk="1" hangingPunct="1">
              <a:buFont typeface="Arial" panose="020B0604020202020204" pitchFamily="34" charset="0"/>
              <a:buNone/>
              <a:defRPr/>
            </a:pPr>
            <a:endParaRPr lang="en-US" altLang="en-US" sz="3500" dirty="0">
              <a:latin typeface="Arial" panose="020B0604020202020204" pitchFamily="34" charset="0"/>
              <a:ea typeface="ＭＳ Ｐゴシック" charset="0"/>
              <a:cs typeface="Arial" panose="020B0604020202020204" pitchFamily="34" charset="0"/>
            </a:endParaRPr>
          </a:p>
          <a:p>
            <a:pPr algn="ctr" eaLnBrk="1" hangingPunct="1">
              <a:buFont typeface="Arial" panose="020B0604020202020204" pitchFamily="34" charset="0"/>
              <a:buNone/>
              <a:defRPr/>
            </a:pPr>
            <a:endParaRPr lang="en-US" altLang="en-US" sz="3500" dirty="0">
              <a:latin typeface="Arial" panose="020B0604020202020204" pitchFamily="34" charset="0"/>
              <a:ea typeface="ＭＳ Ｐゴシック" charset="0"/>
              <a:cs typeface="Arial" panose="020B0604020202020204" pitchFamily="34" charset="0"/>
            </a:endParaRPr>
          </a:p>
          <a:p>
            <a:pPr algn="ctr" eaLnBrk="1" hangingPunct="1">
              <a:buFont typeface="Arial" panose="020B0604020202020204" pitchFamily="34" charset="0"/>
              <a:buNone/>
              <a:defRPr/>
            </a:pPr>
            <a:endParaRPr lang="en-US" altLang="en-US" sz="3500" dirty="0">
              <a:latin typeface="Arial" panose="020B0604020202020204" pitchFamily="34" charset="0"/>
              <a:ea typeface="ＭＳ Ｐゴシック" charset="0"/>
              <a:cs typeface="Arial" panose="020B0604020202020204" pitchFamily="34" charset="0"/>
            </a:endParaRPr>
          </a:p>
          <a:p>
            <a:pPr algn="ctr" eaLnBrk="1" hangingPunct="1">
              <a:buFont typeface="Arial" panose="020B0604020202020204" pitchFamily="34" charset="0"/>
              <a:buNone/>
              <a:defRPr/>
            </a:pPr>
            <a:endParaRPr lang="en-US" altLang="en-US" sz="3500" dirty="0">
              <a:latin typeface="Arial" panose="020B0604020202020204" pitchFamily="34" charset="0"/>
              <a:ea typeface="ＭＳ Ｐゴシック" charset="0"/>
              <a:cs typeface="Arial" panose="020B0604020202020204" pitchFamily="34" charset="0"/>
            </a:endParaRPr>
          </a:p>
          <a:p>
            <a:pPr algn="ctr" eaLnBrk="1" hangingPunct="1">
              <a:buFont typeface="Arial" panose="020B0604020202020204" pitchFamily="34" charset="0"/>
              <a:buNone/>
              <a:defRPr/>
            </a:pPr>
            <a:endParaRPr lang="en-US" altLang="en-US" sz="3500" dirty="0">
              <a:latin typeface="Arial" panose="020B0604020202020204" pitchFamily="34" charset="0"/>
              <a:ea typeface="ＭＳ Ｐゴシック" charset="0"/>
              <a:cs typeface="Arial" panose="020B0604020202020204" pitchFamily="34" charset="0"/>
            </a:endParaRPr>
          </a:p>
          <a:p>
            <a:pPr algn="ctr" eaLnBrk="1" hangingPunct="1">
              <a:buFont typeface="Arial" panose="020B0604020202020204" pitchFamily="34" charset="0"/>
              <a:buNone/>
              <a:defRPr/>
            </a:pPr>
            <a:endParaRPr lang="en-US" altLang="en-US" sz="3500" dirty="0">
              <a:latin typeface="Arial" panose="020B0604020202020204" pitchFamily="34" charset="0"/>
              <a:ea typeface="ＭＳ Ｐゴシック" charset="0"/>
              <a:cs typeface="Arial" panose="020B0604020202020204" pitchFamily="34" charset="0"/>
            </a:endParaRPr>
          </a:p>
        </p:txBody>
      </p:sp>
      <p:graphicFrame>
        <p:nvGraphicFramePr>
          <p:cNvPr id="10" name="Table 9"/>
          <p:cNvGraphicFramePr>
            <a:graphicFrameLocks noGrp="1"/>
          </p:cNvGraphicFramePr>
          <p:nvPr/>
        </p:nvGraphicFramePr>
        <p:xfrm>
          <a:off x="966789" y="1828800"/>
          <a:ext cx="10258425" cy="3306760"/>
        </p:xfrm>
        <a:graphic>
          <a:graphicData uri="http://schemas.openxmlformats.org/drawingml/2006/table">
            <a:tbl>
              <a:tblPr/>
              <a:tblGrid>
                <a:gridCol w="1981200">
                  <a:extLst>
                    <a:ext uri="{9D8B030D-6E8A-4147-A177-3AD203B41FA5}">
                      <a16:colId xmlns:a16="http://schemas.microsoft.com/office/drawing/2014/main" xmlns="" val="20000"/>
                    </a:ext>
                  </a:extLst>
                </a:gridCol>
                <a:gridCol w="8277225">
                  <a:extLst>
                    <a:ext uri="{9D8B030D-6E8A-4147-A177-3AD203B41FA5}">
                      <a16:colId xmlns:a16="http://schemas.microsoft.com/office/drawing/2014/main" xmlns="" val="20001"/>
                    </a:ext>
                  </a:extLst>
                </a:gridCol>
              </a:tblGrid>
              <a:tr h="371437">
                <a:tc>
                  <a:txBody>
                    <a:bodyPr/>
                    <a:lstStyle>
                      <a:lvl1pPr defTabSz="912813">
                        <a:lnSpc>
                          <a:spcPct val="90000"/>
                        </a:lnSpc>
                        <a:spcBef>
                          <a:spcPts val="1200"/>
                        </a:spcBef>
                        <a:spcAft>
                          <a:spcPts val="200"/>
                        </a:spcAft>
                        <a:buClr>
                          <a:schemeClr val="accent1"/>
                        </a:buClr>
                        <a:buSzPct val="100000"/>
                        <a:buFont typeface="Calibri" panose="020F0502020204030204" pitchFamily="34" charset="0"/>
                        <a:defRPr sz="1700">
                          <a:solidFill>
                            <a:srgbClr val="404040"/>
                          </a:solidFill>
                          <a:latin typeface="Calibri" panose="020F0502020204030204" pitchFamily="34" charset="0"/>
                          <a:ea typeface="MS PGothic" panose="020B0600070205080204" pitchFamily="34" charset="-128"/>
                        </a:defRPr>
                      </a:lvl1pPr>
                      <a:lvl2pPr marL="742950" indent="-285750" defTabSz="912813">
                        <a:lnSpc>
                          <a:spcPct val="90000"/>
                        </a:lnSpc>
                        <a:spcBef>
                          <a:spcPts val="200"/>
                        </a:spcBef>
                        <a:spcAft>
                          <a:spcPts val="400"/>
                        </a:spcAft>
                        <a:buClr>
                          <a:schemeClr val="accent1"/>
                        </a:buClr>
                        <a:buFont typeface="Calibri" panose="020F0502020204030204" pitchFamily="34" charset="0"/>
                        <a:defRPr sz="1500">
                          <a:solidFill>
                            <a:srgbClr val="404040"/>
                          </a:solidFill>
                          <a:latin typeface="Calibri" panose="020F0502020204030204" pitchFamily="34" charset="0"/>
                          <a:ea typeface="MS PGothic" panose="020B0600070205080204" pitchFamily="34" charset="-128"/>
                        </a:defRPr>
                      </a:lvl2pPr>
                      <a:lvl3pPr marL="11430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3pPr>
                      <a:lvl4pPr marL="16002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4pPr>
                      <a:lvl5pPr marL="20574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Date</a:t>
                      </a:r>
                    </a:p>
                  </a:txBody>
                  <a:tcPr marL="121888" marR="121888"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8357"/>
                    </a:solidFill>
                  </a:tcPr>
                </a:tc>
                <a:tc>
                  <a:txBody>
                    <a:bodyPr/>
                    <a:lstStyle>
                      <a:lvl1pPr defTabSz="912813">
                        <a:lnSpc>
                          <a:spcPct val="90000"/>
                        </a:lnSpc>
                        <a:spcBef>
                          <a:spcPts val="1200"/>
                        </a:spcBef>
                        <a:spcAft>
                          <a:spcPts val="200"/>
                        </a:spcAft>
                        <a:buClr>
                          <a:schemeClr val="accent1"/>
                        </a:buClr>
                        <a:buSzPct val="100000"/>
                        <a:buFont typeface="Calibri" panose="020F0502020204030204" pitchFamily="34" charset="0"/>
                        <a:defRPr sz="1700">
                          <a:solidFill>
                            <a:srgbClr val="404040"/>
                          </a:solidFill>
                          <a:latin typeface="Calibri" panose="020F0502020204030204" pitchFamily="34" charset="0"/>
                          <a:ea typeface="MS PGothic" panose="020B0600070205080204" pitchFamily="34" charset="-128"/>
                        </a:defRPr>
                      </a:lvl1pPr>
                      <a:lvl2pPr marL="742950" indent="-285750" defTabSz="912813">
                        <a:lnSpc>
                          <a:spcPct val="90000"/>
                        </a:lnSpc>
                        <a:spcBef>
                          <a:spcPts val="200"/>
                        </a:spcBef>
                        <a:spcAft>
                          <a:spcPts val="400"/>
                        </a:spcAft>
                        <a:buClr>
                          <a:schemeClr val="accent1"/>
                        </a:buClr>
                        <a:buFont typeface="Calibri" panose="020F0502020204030204" pitchFamily="34" charset="0"/>
                        <a:defRPr sz="1500">
                          <a:solidFill>
                            <a:srgbClr val="404040"/>
                          </a:solidFill>
                          <a:latin typeface="Calibri" panose="020F0502020204030204" pitchFamily="34" charset="0"/>
                          <a:ea typeface="MS PGothic" panose="020B0600070205080204" pitchFamily="34" charset="-128"/>
                        </a:defRPr>
                      </a:lvl2pPr>
                      <a:lvl3pPr marL="11430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3pPr>
                      <a:lvl4pPr marL="16002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4pPr>
                      <a:lvl5pPr marL="20574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Activity</a:t>
                      </a:r>
                    </a:p>
                  </a:txBody>
                  <a:tcPr marL="121888" marR="121888"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8357"/>
                    </a:solidFill>
                  </a:tcPr>
                </a:tc>
                <a:extLst>
                  <a:ext uri="{0D108BD9-81ED-4DB2-BD59-A6C34878D82A}">
                    <a16:rowId xmlns:a16="http://schemas.microsoft.com/office/drawing/2014/main" xmlns="" val="10000"/>
                  </a:ext>
                </a:extLst>
              </a:tr>
              <a:tr h="371437">
                <a:tc>
                  <a:txBody>
                    <a:bodyPr/>
                    <a:lstStyle>
                      <a:lvl1pPr defTabSz="912813">
                        <a:lnSpc>
                          <a:spcPct val="90000"/>
                        </a:lnSpc>
                        <a:spcBef>
                          <a:spcPts val="1200"/>
                        </a:spcBef>
                        <a:spcAft>
                          <a:spcPts val="200"/>
                        </a:spcAft>
                        <a:buClr>
                          <a:schemeClr val="accent1"/>
                        </a:buClr>
                        <a:buSzPct val="100000"/>
                        <a:buFont typeface="Calibri" panose="020F0502020204030204" pitchFamily="34" charset="0"/>
                        <a:defRPr sz="1700">
                          <a:solidFill>
                            <a:srgbClr val="404040"/>
                          </a:solidFill>
                          <a:latin typeface="Calibri" panose="020F0502020204030204" pitchFamily="34" charset="0"/>
                          <a:ea typeface="MS PGothic" panose="020B0600070205080204" pitchFamily="34" charset="-128"/>
                        </a:defRPr>
                      </a:lvl1pPr>
                      <a:lvl2pPr marL="742950" indent="-285750" defTabSz="912813">
                        <a:lnSpc>
                          <a:spcPct val="90000"/>
                        </a:lnSpc>
                        <a:spcBef>
                          <a:spcPts val="200"/>
                        </a:spcBef>
                        <a:spcAft>
                          <a:spcPts val="400"/>
                        </a:spcAft>
                        <a:buClr>
                          <a:schemeClr val="accent1"/>
                        </a:buClr>
                        <a:buFont typeface="Calibri" panose="020F0502020204030204" pitchFamily="34" charset="0"/>
                        <a:defRPr sz="1500">
                          <a:solidFill>
                            <a:srgbClr val="404040"/>
                          </a:solidFill>
                          <a:latin typeface="Calibri" panose="020F0502020204030204" pitchFamily="34" charset="0"/>
                          <a:ea typeface="MS PGothic" panose="020B0600070205080204" pitchFamily="34" charset="-128"/>
                        </a:defRPr>
                      </a:lvl2pPr>
                      <a:lvl3pPr marL="11430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3pPr>
                      <a:lvl4pPr marL="16002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4pPr>
                      <a:lvl5pPr marL="20574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Jan 3–6</a:t>
                      </a:r>
                    </a:p>
                  </a:txBody>
                  <a:tcPr marL="121888" marR="121888"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912813">
                        <a:lnSpc>
                          <a:spcPct val="90000"/>
                        </a:lnSpc>
                        <a:spcBef>
                          <a:spcPts val="1200"/>
                        </a:spcBef>
                        <a:spcAft>
                          <a:spcPts val="200"/>
                        </a:spcAft>
                        <a:buClr>
                          <a:schemeClr val="accent1"/>
                        </a:buClr>
                        <a:buSzPct val="100000"/>
                        <a:buFont typeface="Calibri" panose="020F0502020204030204" pitchFamily="34" charset="0"/>
                        <a:defRPr sz="1700">
                          <a:solidFill>
                            <a:srgbClr val="404040"/>
                          </a:solidFill>
                          <a:latin typeface="Calibri" panose="020F0502020204030204" pitchFamily="34" charset="0"/>
                          <a:ea typeface="MS PGothic" panose="020B0600070205080204" pitchFamily="34" charset="-128"/>
                        </a:defRPr>
                      </a:lvl1pPr>
                      <a:lvl2pPr marL="742950" indent="-285750" defTabSz="912813">
                        <a:lnSpc>
                          <a:spcPct val="90000"/>
                        </a:lnSpc>
                        <a:spcBef>
                          <a:spcPts val="200"/>
                        </a:spcBef>
                        <a:spcAft>
                          <a:spcPts val="400"/>
                        </a:spcAft>
                        <a:buClr>
                          <a:schemeClr val="accent1"/>
                        </a:buClr>
                        <a:buFont typeface="Calibri" panose="020F0502020204030204" pitchFamily="34" charset="0"/>
                        <a:defRPr sz="1500">
                          <a:solidFill>
                            <a:srgbClr val="404040"/>
                          </a:solidFill>
                          <a:latin typeface="Calibri" panose="020F0502020204030204" pitchFamily="34" charset="0"/>
                          <a:ea typeface="MS PGothic" panose="020B0600070205080204" pitchFamily="34" charset="-128"/>
                        </a:defRPr>
                      </a:lvl2pPr>
                      <a:lvl3pPr marL="11430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3pPr>
                      <a:lvl4pPr marL="16002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4pPr>
                      <a:lvl5pPr marL="20574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TELPAS manuals shipped to districts</a:t>
                      </a:r>
                    </a:p>
                  </a:txBody>
                  <a:tcPr marL="121888" marR="121888"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1"/>
                  </a:ext>
                </a:extLst>
              </a:tr>
              <a:tr h="371437">
                <a:tc>
                  <a:txBody>
                    <a:bodyPr/>
                    <a:lstStyle>
                      <a:lvl1pPr defTabSz="912813">
                        <a:lnSpc>
                          <a:spcPct val="90000"/>
                        </a:lnSpc>
                        <a:spcBef>
                          <a:spcPts val="1200"/>
                        </a:spcBef>
                        <a:spcAft>
                          <a:spcPts val="200"/>
                        </a:spcAft>
                        <a:buClr>
                          <a:schemeClr val="accent1"/>
                        </a:buClr>
                        <a:buSzPct val="100000"/>
                        <a:buFont typeface="Calibri" panose="020F0502020204030204" pitchFamily="34" charset="0"/>
                        <a:defRPr sz="1700">
                          <a:solidFill>
                            <a:srgbClr val="404040"/>
                          </a:solidFill>
                          <a:latin typeface="Calibri" panose="020F0502020204030204" pitchFamily="34" charset="0"/>
                          <a:ea typeface="MS PGothic" panose="020B0600070205080204" pitchFamily="34" charset="-128"/>
                        </a:defRPr>
                      </a:lvl1pPr>
                      <a:lvl2pPr marL="742950" indent="-285750" defTabSz="912813">
                        <a:lnSpc>
                          <a:spcPct val="90000"/>
                        </a:lnSpc>
                        <a:spcBef>
                          <a:spcPts val="200"/>
                        </a:spcBef>
                        <a:spcAft>
                          <a:spcPts val="400"/>
                        </a:spcAft>
                        <a:buClr>
                          <a:schemeClr val="accent1"/>
                        </a:buClr>
                        <a:buFont typeface="Calibri" panose="020F0502020204030204" pitchFamily="34" charset="0"/>
                        <a:defRPr sz="1500">
                          <a:solidFill>
                            <a:srgbClr val="404040"/>
                          </a:solidFill>
                          <a:latin typeface="Calibri" panose="020F0502020204030204" pitchFamily="34" charset="0"/>
                          <a:ea typeface="MS PGothic" panose="020B0600070205080204" pitchFamily="34" charset="-128"/>
                        </a:defRPr>
                      </a:lvl2pPr>
                      <a:lvl3pPr marL="11430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3pPr>
                      <a:lvl4pPr marL="16002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4pPr>
                      <a:lvl5pPr marL="20574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Jan 17–Apr 7 </a:t>
                      </a:r>
                    </a:p>
                  </a:txBody>
                  <a:tcPr marL="121888" marR="121888"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DEA"/>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sz="1700">
                          <a:solidFill>
                            <a:srgbClr val="404040"/>
                          </a:solidFill>
                          <a:latin typeface="Calibri" panose="020F0502020204030204" pitchFamily="34" charset="0"/>
                          <a:ea typeface="MS PGothic" panose="020B0600070205080204" pitchFamily="34" charset="-128"/>
                        </a:defRPr>
                      </a:lvl1pPr>
                      <a:lvl2pPr marL="742950" indent="-285750">
                        <a:lnSpc>
                          <a:spcPct val="90000"/>
                        </a:lnSpc>
                        <a:spcBef>
                          <a:spcPts val="200"/>
                        </a:spcBef>
                        <a:spcAft>
                          <a:spcPts val="400"/>
                        </a:spcAft>
                        <a:buClr>
                          <a:schemeClr val="accent1"/>
                        </a:buClr>
                        <a:buFont typeface="Calibri" panose="020F0502020204030204" pitchFamily="34" charset="0"/>
                        <a:defRPr sz="1500">
                          <a:solidFill>
                            <a:srgbClr val="404040"/>
                          </a:solidFill>
                          <a:latin typeface="Calibri" panose="020F0502020204030204" pitchFamily="34" charset="0"/>
                          <a:ea typeface="MS PGothic" panose="020B0600070205080204" pitchFamily="34" charset="-128"/>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Student data submission (student registration)</a:t>
                      </a:r>
                    </a:p>
                  </a:txBody>
                  <a:tcPr marL="121888" marR="121888"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DEA"/>
                    </a:solidFill>
                  </a:tcPr>
                </a:tc>
                <a:extLst>
                  <a:ext uri="{0D108BD9-81ED-4DB2-BD59-A6C34878D82A}">
                    <a16:rowId xmlns:a16="http://schemas.microsoft.com/office/drawing/2014/main" xmlns="" val="10002"/>
                  </a:ext>
                </a:extLst>
              </a:tr>
              <a:tr h="371437">
                <a:tc>
                  <a:txBody>
                    <a:bodyPr/>
                    <a:lstStyle>
                      <a:lvl1pPr defTabSz="912813">
                        <a:lnSpc>
                          <a:spcPct val="90000"/>
                        </a:lnSpc>
                        <a:spcBef>
                          <a:spcPts val="1200"/>
                        </a:spcBef>
                        <a:spcAft>
                          <a:spcPts val="200"/>
                        </a:spcAft>
                        <a:buClr>
                          <a:schemeClr val="accent1"/>
                        </a:buClr>
                        <a:buSzPct val="100000"/>
                        <a:buFont typeface="Calibri" panose="020F0502020204030204" pitchFamily="34" charset="0"/>
                        <a:defRPr sz="1700">
                          <a:solidFill>
                            <a:srgbClr val="404040"/>
                          </a:solidFill>
                          <a:latin typeface="Calibri" panose="020F0502020204030204" pitchFamily="34" charset="0"/>
                          <a:ea typeface="MS PGothic" panose="020B0600070205080204" pitchFamily="34" charset="-128"/>
                        </a:defRPr>
                      </a:lvl1pPr>
                      <a:lvl2pPr marL="742950" indent="-285750" defTabSz="912813">
                        <a:lnSpc>
                          <a:spcPct val="90000"/>
                        </a:lnSpc>
                        <a:spcBef>
                          <a:spcPts val="200"/>
                        </a:spcBef>
                        <a:spcAft>
                          <a:spcPts val="400"/>
                        </a:spcAft>
                        <a:buClr>
                          <a:schemeClr val="accent1"/>
                        </a:buClr>
                        <a:buFont typeface="Calibri" panose="020F0502020204030204" pitchFamily="34" charset="0"/>
                        <a:defRPr sz="1500">
                          <a:solidFill>
                            <a:srgbClr val="404040"/>
                          </a:solidFill>
                          <a:latin typeface="Calibri" panose="020F0502020204030204" pitchFamily="34" charset="0"/>
                          <a:ea typeface="MS PGothic" panose="020B0600070205080204" pitchFamily="34" charset="-128"/>
                        </a:defRPr>
                      </a:lvl2pPr>
                      <a:lvl3pPr marL="11430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3pPr>
                      <a:lvl4pPr marL="16002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4pPr>
                      <a:lvl5pPr marL="20574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Jan 18</a:t>
                      </a:r>
                    </a:p>
                  </a:txBody>
                  <a:tcPr marL="121888" marR="121888"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sz="1700">
                          <a:solidFill>
                            <a:srgbClr val="404040"/>
                          </a:solidFill>
                          <a:latin typeface="Calibri" panose="020F0502020204030204" pitchFamily="34" charset="0"/>
                          <a:ea typeface="MS PGothic" panose="020B0600070205080204" pitchFamily="34" charset="-128"/>
                        </a:defRPr>
                      </a:lvl1pPr>
                      <a:lvl2pPr marL="742950" indent="-285750">
                        <a:lnSpc>
                          <a:spcPct val="90000"/>
                        </a:lnSpc>
                        <a:spcBef>
                          <a:spcPts val="200"/>
                        </a:spcBef>
                        <a:spcAft>
                          <a:spcPts val="400"/>
                        </a:spcAft>
                        <a:buClr>
                          <a:schemeClr val="accent1"/>
                        </a:buClr>
                        <a:buFont typeface="Calibri" panose="020F0502020204030204" pitchFamily="34" charset="0"/>
                        <a:defRPr sz="1500">
                          <a:solidFill>
                            <a:srgbClr val="404040"/>
                          </a:solidFill>
                          <a:latin typeface="Calibri" panose="020F0502020204030204" pitchFamily="34" charset="0"/>
                          <a:ea typeface="MS PGothic" panose="020B0600070205080204" pitchFamily="34" charset="-128"/>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Assembling and Verifying Grades 2–12 Writing Collections course available</a:t>
                      </a:r>
                    </a:p>
                  </a:txBody>
                  <a:tcPr marL="121888" marR="121888"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3"/>
                  </a:ext>
                </a:extLst>
              </a:tr>
              <a:tr h="371437">
                <a:tc>
                  <a:txBody>
                    <a:bodyPr/>
                    <a:lstStyle>
                      <a:lvl1pPr defTabSz="912813">
                        <a:lnSpc>
                          <a:spcPct val="90000"/>
                        </a:lnSpc>
                        <a:spcBef>
                          <a:spcPts val="1200"/>
                        </a:spcBef>
                        <a:spcAft>
                          <a:spcPts val="200"/>
                        </a:spcAft>
                        <a:buClr>
                          <a:schemeClr val="accent1"/>
                        </a:buClr>
                        <a:buSzPct val="100000"/>
                        <a:buFont typeface="Calibri" panose="020F0502020204030204" pitchFamily="34" charset="0"/>
                        <a:defRPr sz="1700">
                          <a:solidFill>
                            <a:srgbClr val="404040"/>
                          </a:solidFill>
                          <a:latin typeface="Calibri" panose="020F0502020204030204" pitchFamily="34" charset="0"/>
                          <a:ea typeface="MS PGothic" panose="020B0600070205080204" pitchFamily="34" charset="-128"/>
                        </a:defRPr>
                      </a:lvl1pPr>
                      <a:lvl2pPr marL="742950" indent="-285750" defTabSz="912813">
                        <a:lnSpc>
                          <a:spcPct val="90000"/>
                        </a:lnSpc>
                        <a:spcBef>
                          <a:spcPts val="200"/>
                        </a:spcBef>
                        <a:spcAft>
                          <a:spcPts val="400"/>
                        </a:spcAft>
                        <a:buClr>
                          <a:schemeClr val="accent1"/>
                        </a:buClr>
                        <a:buFont typeface="Calibri" panose="020F0502020204030204" pitchFamily="34" charset="0"/>
                        <a:defRPr sz="1500">
                          <a:solidFill>
                            <a:srgbClr val="404040"/>
                          </a:solidFill>
                          <a:latin typeface="Calibri" panose="020F0502020204030204" pitchFamily="34" charset="0"/>
                          <a:ea typeface="MS PGothic" panose="020B0600070205080204" pitchFamily="34" charset="-128"/>
                        </a:defRPr>
                      </a:lvl2pPr>
                      <a:lvl3pPr marL="11430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3pPr>
                      <a:lvl4pPr marL="16002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4pPr>
                      <a:lvl5pPr marL="20574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Jan 30</a:t>
                      </a:r>
                      <a:endParaRPr kumimoji="0" lang="en-US" altLang="en-US" sz="16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162510" marR="162510"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defTabSz="912813">
                        <a:lnSpc>
                          <a:spcPct val="90000"/>
                        </a:lnSpc>
                        <a:spcBef>
                          <a:spcPts val="1200"/>
                        </a:spcBef>
                        <a:spcAft>
                          <a:spcPts val="200"/>
                        </a:spcAft>
                        <a:buClr>
                          <a:schemeClr val="accent1"/>
                        </a:buClr>
                        <a:buSzPct val="100000"/>
                        <a:buFont typeface="Calibri" panose="020F0502020204030204" pitchFamily="34" charset="0"/>
                        <a:defRPr sz="1700">
                          <a:solidFill>
                            <a:srgbClr val="404040"/>
                          </a:solidFill>
                          <a:latin typeface="Calibri" panose="020F0502020204030204" pitchFamily="34" charset="0"/>
                          <a:ea typeface="MS PGothic" panose="020B0600070205080204" pitchFamily="34" charset="-128"/>
                        </a:defRPr>
                      </a:lvl1pPr>
                      <a:lvl2pPr marL="742950" indent="-285750" defTabSz="912813">
                        <a:lnSpc>
                          <a:spcPct val="90000"/>
                        </a:lnSpc>
                        <a:spcBef>
                          <a:spcPts val="200"/>
                        </a:spcBef>
                        <a:spcAft>
                          <a:spcPts val="400"/>
                        </a:spcAft>
                        <a:buClr>
                          <a:schemeClr val="accent1"/>
                        </a:buClr>
                        <a:buFont typeface="Calibri" panose="020F0502020204030204" pitchFamily="34" charset="0"/>
                        <a:defRPr sz="1500">
                          <a:solidFill>
                            <a:srgbClr val="404040"/>
                          </a:solidFill>
                          <a:latin typeface="Calibri" panose="020F0502020204030204" pitchFamily="34" charset="0"/>
                          <a:ea typeface="MS PGothic" panose="020B0600070205080204" pitchFamily="34" charset="-128"/>
                        </a:defRPr>
                      </a:lvl2pPr>
                      <a:lvl3pPr marL="11430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3pPr>
                      <a:lvl4pPr marL="16002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4pPr>
                      <a:lvl5pPr marL="2057400" indent="-228600" defTabSz="912813">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Online basic training courses for new K–1 and 2–12 raters available</a:t>
                      </a:r>
                    </a:p>
                  </a:txBody>
                  <a:tcPr marL="162510" marR="162510"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4"/>
                  </a:ext>
                </a:extLst>
              </a:tr>
              <a:tr h="371437">
                <a:tc>
                  <a:txBody>
                    <a:bodyPr/>
                    <a:lstStyle>
                      <a:lvl1pPr>
                        <a:lnSpc>
                          <a:spcPct val="90000"/>
                        </a:lnSpc>
                        <a:spcBef>
                          <a:spcPts val="1200"/>
                        </a:spcBef>
                        <a:spcAft>
                          <a:spcPts val="200"/>
                        </a:spcAft>
                        <a:buClr>
                          <a:schemeClr val="accent1"/>
                        </a:buClr>
                        <a:buSzPct val="100000"/>
                        <a:buFont typeface="Calibri" panose="020F0502020204030204" pitchFamily="34" charset="0"/>
                        <a:defRPr sz="1700">
                          <a:solidFill>
                            <a:srgbClr val="404040"/>
                          </a:solidFill>
                          <a:latin typeface="Calibri" panose="020F0502020204030204" pitchFamily="34" charset="0"/>
                          <a:ea typeface="MS PGothic" panose="020B0600070205080204" pitchFamily="34" charset="-128"/>
                        </a:defRPr>
                      </a:lvl1pPr>
                      <a:lvl2pPr marL="742950" indent="-285750">
                        <a:lnSpc>
                          <a:spcPct val="90000"/>
                        </a:lnSpc>
                        <a:spcBef>
                          <a:spcPts val="200"/>
                        </a:spcBef>
                        <a:spcAft>
                          <a:spcPts val="400"/>
                        </a:spcAft>
                        <a:buClr>
                          <a:schemeClr val="accent1"/>
                        </a:buClr>
                        <a:buFont typeface="Calibri" panose="020F0502020204030204" pitchFamily="34" charset="0"/>
                        <a:defRPr sz="1500">
                          <a:solidFill>
                            <a:srgbClr val="404040"/>
                          </a:solidFill>
                          <a:latin typeface="Calibri" panose="020F0502020204030204" pitchFamily="34" charset="0"/>
                          <a:ea typeface="MS PGothic" panose="020B0600070205080204" pitchFamily="34" charset="-128"/>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Feb 13</a:t>
                      </a:r>
                      <a:endParaRPr kumimoji="0" lang="en-US" altLang="en-US" sz="17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121888" marR="121888"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sz="1700">
                          <a:solidFill>
                            <a:srgbClr val="404040"/>
                          </a:solidFill>
                          <a:latin typeface="Calibri" panose="020F0502020204030204" pitchFamily="34" charset="0"/>
                          <a:ea typeface="MS PGothic" panose="020B0600070205080204" pitchFamily="34" charset="-128"/>
                        </a:defRPr>
                      </a:lvl1pPr>
                      <a:lvl2pPr marL="742950" indent="-285750">
                        <a:lnSpc>
                          <a:spcPct val="90000"/>
                        </a:lnSpc>
                        <a:spcBef>
                          <a:spcPts val="200"/>
                        </a:spcBef>
                        <a:spcAft>
                          <a:spcPts val="400"/>
                        </a:spcAft>
                        <a:buClr>
                          <a:schemeClr val="accent1"/>
                        </a:buClr>
                        <a:buFont typeface="Calibri" panose="020F0502020204030204" pitchFamily="34" charset="0"/>
                        <a:defRPr sz="1500">
                          <a:solidFill>
                            <a:srgbClr val="404040"/>
                          </a:solidFill>
                          <a:latin typeface="Calibri" panose="020F0502020204030204" pitchFamily="34" charset="0"/>
                          <a:ea typeface="MS PGothic" panose="020B0600070205080204" pitchFamily="34" charset="-128"/>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Calibration window opens for new and returning raters</a:t>
                      </a:r>
                    </a:p>
                  </a:txBody>
                  <a:tcPr marL="121888" marR="121888"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5"/>
                  </a:ext>
                </a:extLst>
              </a:tr>
              <a:tr h="335264">
                <a:tc>
                  <a:txBody>
                    <a:bodyPr/>
                    <a:lstStyle>
                      <a:lvl1pPr>
                        <a:lnSpc>
                          <a:spcPct val="90000"/>
                        </a:lnSpc>
                        <a:spcBef>
                          <a:spcPts val="1200"/>
                        </a:spcBef>
                        <a:spcAft>
                          <a:spcPts val="200"/>
                        </a:spcAft>
                        <a:buClr>
                          <a:schemeClr val="accent1"/>
                        </a:buClr>
                        <a:buSzPct val="100000"/>
                        <a:buFont typeface="Calibri" panose="020F0502020204030204" pitchFamily="34" charset="0"/>
                        <a:defRPr sz="1700">
                          <a:solidFill>
                            <a:srgbClr val="404040"/>
                          </a:solidFill>
                          <a:latin typeface="Calibri" panose="020F0502020204030204" pitchFamily="34" charset="0"/>
                          <a:ea typeface="MS PGothic" panose="020B0600070205080204" pitchFamily="34" charset="-128"/>
                        </a:defRPr>
                      </a:lvl1pPr>
                      <a:lvl2pPr marL="742950" indent="-285750">
                        <a:lnSpc>
                          <a:spcPct val="90000"/>
                        </a:lnSpc>
                        <a:spcBef>
                          <a:spcPts val="200"/>
                        </a:spcBef>
                        <a:spcAft>
                          <a:spcPts val="400"/>
                        </a:spcAft>
                        <a:buClr>
                          <a:schemeClr val="accent1"/>
                        </a:buClr>
                        <a:buFont typeface="Calibri" panose="020F0502020204030204" pitchFamily="34" charset="0"/>
                        <a:defRPr sz="1500">
                          <a:solidFill>
                            <a:srgbClr val="404040"/>
                          </a:solidFill>
                          <a:latin typeface="Calibri" panose="020F0502020204030204" pitchFamily="34" charset="0"/>
                          <a:ea typeface="MS PGothic" panose="020B0600070205080204" pitchFamily="34" charset="-128"/>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Feb 13</a:t>
                      </a:r>
                    </a:p>
                  </a:txBody>
                  <a:tcPr marL="121888" marR="121888"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DEA"/>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sz="1700">
                          <a:solidFill>
                            <a:srgbClr val="404040"/>
                          </a:solidFill>
                          <a:latin typeface="Calibri" panose="020F0502020204030204" pitchFamily="34" charset="0"/>
                          <a:ea typeface="MS PGothic" panose="020B0600070205080204" pitchFamily="34" charset="-128"/>
                        </a:defRPr>
                      </a:lvl1pPr>
                      <a:lvl2pPr marL="742950" indent="-285750">
                        <a:lnSpc>
                          <a:spcPct val="90000"/>
                        </a:lnSpc>
                        <a:spcBef>
                          <a:spcPts val="200"/>
                        </a:spcBef>
                        <a:spcAft>
                          <a:spcPts val="400"/>
                        </a:spcAft>
                        <a:buClr>
                          <a:schemeClr val="accent1"/>
                        </a:buClr>
                        <a:buFont typeface="Calibri" panose="020F0502020204030204" pitchFamily="34" charset="0"/>
                        <a:defRPr sz="1500">
                          <a:solidFill>
                            <a:srgbClr val="404040"/>
                          </a:solidFill>
                          <a:latin typeface="Calibri" panose="020F0502020204030204" pitchFamily="34" charset="0"/>
                          <a:ea typeface="MS PGothic" panose="020B0600070205080204" pitchFamily="34" charset="-128"/>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Earliest eligibility date for TELPAS writing samples</a:t>
                      </a:r>
                    </a:p>
                  </a:txBody>
                  <a:tcPr marL="121888" marR="121888"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DEA"/>
                    </a:solidFill>
                  </a:tcPr>
                </a:tc>
                <a:extLst>
                  <a:ext uri="{0D108BD9-81ED-4DB2-BD59-A6C34878D82A}">
                    <a16:rowId xmlns:a16="http://schemas.microsoft.com/office/drawing/2014/main" xmlns="" val="10006"/>
                  </a:ext>
                </a:extLst>
              </a:tr>
              <a:tr h="371437">
                <a:tc>
                  <a:txBody>
                    <a:bodyPr/>
                    <a:lstStyle>
                      <a:lvl1pPr>
                        <a:lnSpc>
                          <a:spcPct val="90000"/>
                        </a:lnSpc>
                        <a:spcBef>
                          <a:spcPts val="1200"/>
                        </a:spcBef>
                        <a:spcAft>
                          <a:spcPts val="200"/>
                        </a:spcAft>
                        <a:buClr>
                          <a:schemeClr val="accent1"/>
                        </a:buClr>
                        <a:buSzPct val="100000"/>
                        <a:buFont typeface="Calibri" panose="020F0502020204030204" pitchFamily="34" charset="0"/>
                        <a:defRPr sz="1700">
                          <a:solidFill>
                            <a:srgbClr val="404040"/>
                          </a:solidFill>
                          <a:latin typeface="Calibri" panose="020F0502020204030204" pitchFamily="34" charset="0"/>
                          <a:ea typeface="MS PGothic" panose="020B0600070205080204" pitchFamily="34" charset="-128"/>
                        </a:defRPr>
                      </a:lvl1pPr>
                      <a:lvl2pPr marL="742950" indent="-285750">
                        <a:lnSpc>
                          <a:spcPct val="90000"/>
                        </a:lnSpc>
                        <a:spcBef>
                          <a:spcPts val="200"/>
                        </a:spcBef>
                        <a:spcAft>
                          <a:spcPts val="400"/>
                        </a:spcAft>
                        <a:buClr>
                          <a:schemeClr val="accent1"/>
                        </a:buClr>
                        <a:buFont typeface="Calibri" panose="020F0502020204030204" pitchFamily="34" charset="0"/>
                        <a:defRPr sz="1500">
                          <a:solidFill>
                            <a:srgbClr val="404040"/>
                          </a:solidFill>
                          <a:latin typeface="Calibri" panose="020F0502020204030204" pitchFamily="34" charset="0"/>
                          <a:ea typeface="MS PGothic" panose="020B0600070205080204" pitchFamily="34" charset="-128"/>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Mar 6–Apr 5</a:t>
                      </a:r>
                      <a:endParaRPr kumimoji="0" lang="en-US" altLang="en-US" sz="17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121888" marR="121888"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sz="1700">
                          <a:solidFill>
                            <a:srgbClr val="404040"/>
                          </a:solidFill>
                          <a:latin typeface="Calibri" panose="020F0502020204030204" pitchFamily="34" charset="0"/>
                          <a:ea typeface="MS PGothic" panose="020B0600070205080204" pitchFamily="34" charset="-128"/>
                        </a:defRPr>
                      </a:lvl1pPr>
                      <a:lvl2pPr marL="742950" indent="-285750">
                        <a:lnSpc>
                          <a:spcPct val="90000"/>
                        </a:lnSpc>
                        <a:spcBef>
                          <a:spcPts val="200"/>
                        </a:spcBef>
                        <a:spcAft>
                          <a:spcPts val="400"/>
                        </a:spcAft>
                        <a:buClr>
                          <a:schemeClr val="accent1"/>
                        </a:buClr>
                        <a:buFont typeface="Calibri" panose="020F0502020204030204" pitchFamily="34" charset="0"/>
                        <a:defRPr sz="1500">
                          <a:solidFill>
                            <a:srgbClr val="404040"/>
                          </a:solidFill>
                          <a:latin typeface="Calibri" panose="020F0502020204030204" pitchFamily="34" charset="0"/>
                          <a:ea typeface="MS PGothic" panose="020B0600070205080204" pitchFamily="34" charset="-128"/>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TELPAS assessment window</a:t>
                      </a:r>
                    </a:p>
                  </a:txBody>
                  <a:tcPr marL="121888" marR="121888"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7"/>
                  </a:ext>
                </a:extLst>
              </a:tr>
              <a:tr h="371437">
                <a:tc>
                  <a:txBody>
                    <a:bodyPr/>
                    <a:lstStyle>
                      <a:lvl1pPr>
                        <a:lnSpc>
                          <a:spcPct val="90000"/>
                        </a:lnSpc>
                        <a:spcBef>
                          <a:spcPts val="1200"/>
                        </a:spcBef>
                        <a:spcAft>
                          <a:spcPts val="200"/>
                        </a:spcAft>
                        <a:buClr>
                          <a:schemeClr val="accent1"/>
                        </a:buClr>
                        <a:buSzPct val="100000"/>
                        <a:buFont typeface="Calibri" panose="020F0502020204030204" pitchFamily="34" charset="0"/>
                        <a:defRPr sz="1700">
                          <a:solidFill>
                            <a:srgbClr val="404040"/>
                          </a:solidFill>
                          <a:latin typeface="Calibri" panose="020F0502020204030204" pitchFamily="34" charset="0"/>
                          <a:ea typeface="MS PGothic" panose="020B0600070205080204" pitchFamily="34" charset="-128"/>
                        </a:defRPr>
                      </a:lvl1pPr>
                      <a:lvl2pPr marL="742950" indent="-285750">
                        <a:lnSpc>
                          <a:spcPct val="90000"/>
                        </a:lnSpc>
                        <a:spcBef>
                          <a:spcPts val="200"/>
                        </a:spcBef>
                        <a:spcAft>
                          <a:spcPts val="400"/>
                        </a:spcAft>
                        <a:buClr>
                          <a:schemeClr val="accent1"/>
                        </a:buClr>
                        <a:buFont typeface="Calibri" panose="020F0502020204030204" pitchFamily="34" charset="0"/>
                        <a:defRPr sz="1500">
                          <a:solidFill>
                            <a:srgbClr val="404040"/>
                          </a:solidFill>
                          <a:latin typeface="Calibri" panose="020F0502020204030204" pitchFamily="34" charset="0"/>
                          <a:ea typeface="MS PGothic" panose="020B0600070205080204" pitchFamily="34" charset="-128"/>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Apr 6–7</a:t>
                      </a:r>
                    </a:p>
                  </a:txBody>
                  <a:tcPr marL="121888" marR="121888"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DEA"/>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sz="1700">
                          <a:solidFill>
                            <a:srgbClr val="404040"/>
                          </a:solidFill>
                          <a:latin typeface="Calibri" panose="020F0502020204030204" pitchFamily="34" charset="0"/>
                          <a:ea typeface="MS PGothic" panose="020B0600070205080204" pitchFamily="34" charset="-128"/>
                        </a:defRPr>
                      </a:lvl1pPr>
                      <a:lvl2pPr marL="742950" indent="-285750">
                        <a:lnSpc>
                          <a:spcPct val="90000"/>
                        </a:lnSpc>
                        <a:spcBef>
                          <a:spcPts val="200"/>
                        </a:spcBef>
                        <a:spcAft>
                          <a:spcPts val="400"/>
                        </a:spcAft>
                        <a:buClr>
                          <a:schemeClr val="accent1"/>
                        </a:buClr>
                        <a:buFont typeface="Calibri" panose="020F0502020204030204" pitchFamily="34" charset="0"/>
                        <a:defRPr sz="1500">
                          <a:solidFill>
                            <a:srgbClr val="404040"/>
                          </a:solidFill>
                          <a:latin typeface="Calibri" panose="020F0502020204030204" pitchFamily="34" charset="0"/>
                          <a:ea typeface="MS PGothic" panose="020B0600070205080204" pitchFamily="34" charset="-128"/>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Data verification window</a:t>
                      </a:r>
                    </a:p>
                  </a:txBody>
                  <a:tcPr marL="121888" marR="121888"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DEA"/>
                    </a:solidFill>
                  </a:tcPr>
                </a:tc>
                <a:extLst>
                  <a:ext uri="{0D108BD9-81ED-4DB2-BD59-A6C34878D82A}">
                    <a16:rowId xmlns:a16="http://schemas.microsoft.com/office/drawing/2014/main" xmlns="" val="10008"/>
                  </a:ext>
                </a:extLst>
              </a:tr>
            </a:tbl>
          </a:graphicData>
        </a:graphic>
      </p:graphicFrame>
      <p:sp>
        <p:nvSpPr>
          <p:cNvPr id="1846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F03476B6-5F29-4F13-9125-2591AE6DB114}" type="slidenum">
              <a:rPr lang="en-US" altLang="en-US">
                <a:solidFill>
                  <a:srgbClr val="FFFFFF"/>
                </a:solidFill>
              </a:rPr>
              <a:pPr defTabSz="457200" fontAlgn="base">
                <a:spcBef>
                  <a:spcPct val="0"/>
                </a:spcBef>
                <a:spcAft>
                  <a:spcPct val="0"/>
                </a:spcAft>
              </a:pPr>
              <a:t>5</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3098104225"/>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defTabSz="914126" eaLnBrk="1" fontAlgn="auto" hangingPunct="1">
              <a:spcAft>
                <a:spcPts val="0"/>
              </a:spcAft>
              <a:defRPr/>
            </a:pPr>
            <a:r>
              <a:rPr lang="en-US" altLang="en-US" sz="4799" dirty="0">
                <a:solidFill>
                  <a:schemeClr val="tx1">
                    <a:lumMod val="75000"/>
                    <a:lumOff val="25000"/>
                  </a:schemeClr>
                </a:solidFill>
                <a:ea typeface="+mj-ea"/>
                <a:cs typeface="+mj-cs"/>
              </a:rPr>
              <a:t>Special Provision</a:t>
            </a:r>
          </a:p>
        </p:txBody>
      </p:sp>
      <p:sp>
        <p:nvSpPr>
          <p:cNvPr id="99331" name="Content Placeholder 2"/>
          <p:cNvSpPr>
            <a:spLocks noGrp="1"/>
          </p:cNvSpPr>
          <p:nvPr>
            <p:ph idx="1"/>
          </p:nvPr>
        </p:nvSpPr>
        <p:spPr>
          <a:xfrm>
            <a:off x="1220789" y="1803400"/>
            <a:ext cx="9750425" cy="1854200"/>
          </a:xfrm>
        </p:spPr>
        <p:txBody>
          <a:bodyPr rtlCol="0">
            <a:normAutofit/>
          </a:bodyPr>
          <a:lstStyle/>
          <a:p>
            <a:pPr marL="91413" indent="-91413" defTabSz="914126" eaLnBrk="1" fontAlgn="auto" hangingPunct="1">
              <a:defRPr/>
            </a:pPr>
            <a:r>
              <a:rPr lang="en-US" altLang="en-US" sz="1999" dirty="0">
                <a:solidFill>
                  <a:schemeClr val="tx1">
                    <a:lumMod val="75000"/>
                    <a:lumOff val="25000"/>
                  </a:schemeClr>
                </a:solidFill>
                <a:ea typeface="+mn-ea"/>
                <a:cs typeface="+mn-cs"/>
              </a:rPr>
              <a:t>When enrolled in an English I/ESOL I course, an eligible ELL shall not be required to retake assessment each time it is administered if student passes course but does not pass the test.</a:t>
            </a:r>
          </a:p>
          <a:p>
            <a:pPr marL="91413" indent="-91413" defTabSz="914126" eaLnBrk="1" fontAlgn="auto" hangingPunct="1">
              <a:defRPr/>
            </a:pPr>
            <a:endParaRPr lang="en-US" altLang="en-US" sz="1999" dirty="0">
              <a:solidFill>
                <a:schemeClr val="tx1">
                  <a:lumMod val="75000"/>
                  <a:lumOff val="25000"/>
                </a:schemeClr>
              </a:solidFill>
              <a:ea typeface="+mn-ea"/>
              <a:cs typeface="+mn-cs"/>
            </a:endParaRPr>
          </a:p>
        </p:txBody>
      </p:sp>
      <p:sp>
        <p:nvSpPr>
          <p:cNvPr id="6" name="Rectangle 5" descr="Note: &#10;Students are not exempt from testing while in the course &#10;Provisions do not apply to English II&#10;"/>
          <p:cNvSpPr/>
          <p:nvPr/>
        </p:nvSpPr>
        <p:spPr>
          <a:xfrm>
            <a:off x="1754189" y="4114801"/>
            <a:ext cx="8837613" cy="1400175"/>
          </a:xfrm>
          <a:prstGeom prst="rect">
            <a:avLst/>
          </a:prstGeom>
          <a:solidFill>
            <a:schemeClr val="accent2">
              <a:lumMod val="75000"/>
            </a:schemeClr>
          </a:solidFill>
        </p:spPr>
        <p:txBody>
          <a:bodyPr>
            <a:spAutoFit/>
          </a:bodyPr>
          <a:lstStyle/>
          <a:p>
            <a:pPr defTabSz="457200">
              <a:defRPr/>
            </a:pPr>
            <a:r>
              <a:rPr lang="en-US" sz="1700" b="1" dirty="0">
                <a:solidFill>
                  <a:prstClr val="white"/>
                </a:solidFill>
                <a:latin typeface="Calibri"/>
                <a:ea typeface="MS PGothic" panose="020B0600070205080204" pitchFamily="34" charset="-128"/>
              </a:rPr>
              <a:t>NOTE: </a:t>
            </a:r>
          </a:p>
          <a:p>
            <a:pPr marL="342900" indent="-342900" defTabSz="457200">
              <a:buFont typeface="Arial" panose="020B0604020202020204" pitchFamily="34" charset="0"/>
              <a:buChar char="•"/>
              <a:defRPr/>
            </a:pPr>
            <a:r>
              <a:rPr lang="en-US" sz="1700" b="1" dirty="0">
                <a:solidFill>
                  <a:prstClr val="white"/>
                </a:solidFill>
                <a:latin typeface="Calibri"/>
                <a:ea typeface="MS PGothic" panose="020B0600070205080204" pitchFamily="34" charset="-128"/>
              </a:rPr>
              <a:t>Students are not exempt from testing while in the course. </a:t>
            </a:r>
          </a:p>
          <a:p>
            <a:pPr marL="342900" indent="-342900" defTabSz="457200">
              <a:buFont typeface="Arial" panose="020B0604020202020204" pitchFamily="34" charset="0"/>
              <a:buChar char="•"/>
              <a:defRPr/>
            </a:pPr>
            <a:r>
              <a:rPr lang="en-US" sz="1700" b="1" dirty="0">
                <a:solidFill>
                  <a:prstClr val="white"/>
                </a:solidFill>
                <a:latin typeface="Calibri"/>
                <a:ea typeface="MS PGothic" panose="020B0600070205080204" pitchFamily="34" charset="-128"/>
              </a:rPr>
              <a:t>Provision does not apply to English II.</a:t>
            </a:r>
          </a:p>
          <a:p>
            <a:pPr marL="342900" indent="-342900" defTabSz="457200">
              <a:buFont typeface="Arial" panose="020B0604020202020204" pitchFamily="34" charset="0"/>
              <a:buChar char="•"/>
              <a:defRPr/>
            </a:pPr>
            <a:r>
              <a:rPr lang="en-US" sz="1700" b="1" dirty="0">
                <a:solidFill>
                  <a:prstClr val="white"/>
                </a:solidFill>
                <a:latin typeface="Calibri"/>
                <a:ea typeface="MS PGothic" panose="020B0600070205080204" pitchFamily="34" charset="-128"/>
              </a:rPr>
              <a:t>This provision is not tied to any particular graduation plan.</a:t>
            </a:r>
          </a:p>
          <a:p>
            <a:pPr marL="342900" indent="-342900" defTabSz="457200">
              <a:buFont typeface="Arial" panose="020B0604020202020204" pitchFamily="34" charset="0"/>
              <a:buChar char="•"/>
              <a:defRPr/>
            </a:pPr>
            <a:endParaRPr lang="en-US" sz="1700" b="1" dirty="0">
              <a:solidFill>
                <a:prstClr val="white"/>
              </a:solidFill>
              <a:latin typeface="Calibri"/>
              <a:ea typeface="MS PGothic" panose="020B0600070205080204" pitchFamily="34" charset="-128"/>
            </a:endParaRPr>
          </a:p>
        </p:txBody>
      </p:sp>
      <p:sp>
        <p:nvSpPr>
          <p:cNvPr id="9830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90D41D73-FE5A-4E58-8749-3BF3D4D04714}" type="slidenum">
              <a:rPr lang="en-US" altLang="en-US">
                <a:solidFill>
                  <a:srgbClr val="FFFFFF"/>
                </a:solidFill>
              </a:rPr>
              <a:pPr defTabSz="457200" fontAlgn="base">
                <a:spcBef>
                  <a:spcPct val="0"/>
                </a:spcBef>
                <a:spcAft>
                  <a:spcPct val="0"/>
                </a:spcAft>
              </a:pPr>
              <a:t>50</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2377821821"/>
      </p:ext>
    </p:extLst>
  </p:cSld>
  <p:clrMapOvr>
    <a:masterClrMapping/>
  </p:clrMapOvr>
  <p:transition xmlns:p14="http://schemas.microsoft.com/office/powerpoint/2010/mai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wrap="square" numCol="1" anchorCtr="0" compatLnSpc="1">
            <a:prstTxWarp prst="textNoShape">
              <a:avLst/>
            </a:prstTxWarp>
          </a:bodyPr>
          <a:lstStyle/>
          <a:p>
            <a:pPr eaLnBrk="1" hangingPunct="1">
              <a:defRPr/>
            </a:pPr>
            <a:r>
              <a:rPr lang="en-US" dirty="0">
                <a:ea typeface="ＭＳ Ｐゴシック" charset="0"/>
                <a:cs typeface="+mj-cs"/>
              </a:rPr>
              <a:t>ELLs with Parental Denials</a:t>
            </a:r>
          </a:p>
        </p:txBody>
      </p:sp>
      <p:sp>
        <p:nvSpPr>
          <p:cNvPr id="101379" name="Content Placeholder 2"/>
          <p:cNvSpPr>
            <a:spLocks noGrp="1"/>
          </p:cNvSpPr>
          <p:nvPr>
            <p:ph idx="1"/>
          </p:nvPr>
        </p:nvSpPr>
        <p:spPr/>
        <p:txBody>
          <a:bodyPr rtlCol="0">
            <a:normAutofit/>
          </a:bodyPr>
          <a:lstStyle/>
          <a:p>
            <a:pPr marL="36576" indent="0" eaLnBrk="1" fontAlgn="auto" hangingPunct="1">
              <a:spcBef>
                <a:spcPts val="580"/>
              </a:spcBef>
              <a:spcAft>
                <a:spcPts val="0"/>
              </a:spcAft>
              <a:buNone/>
              <a:defRPr/>
            </a:pPr>
            <a:r>
              <a:rPr lang="en-US" sz="1800" dirty="0">
                <a:ea typeface="ＭＳ Ｐゴシック" charset="0"/>
                <a:cs typeface="+mn-cs"/>
              </a:rPr>
              <a:t>LPACs may not recommend designated supports, </a:t>
            </a:r>
            <a:r>
              <a:rPr lang="en-US" dirty="0">
                <a:ea typeface="ＭＳ Ｐゴシック" charset="0"/>
                <a:cs typeface="ＭＳ Ｐゴシック" charset="0"/>
              </a:rPr>
              <a:t>special assessment considerations, or accountability provisions</a:t>
            </a:r>
            <a:r>
              <a:rPr lang="en-US" sz="1800" dirty="0">
                <a:ea typeface="ＭＳ Ｐゴシック" charset="0"/>
                <a:cs typeface="+mn-cs"/>
              </a:rPr>
              <a:t> for an ELL whose parents have denied bilingual or ESL services.</a:t>
            </a:r>
          </a:p>
          <a:p>
            <a:pPr marL="36576" indent="0" eaLnBrk="1" fontAlgn="auto" hangingPunct="1">
              <a:spcBef>
                <a:spcPts val="580"/>
              </a:spcBef>
              <a:spcAft>
                <a:spcPts val="0"/>
              </a:spcAft>
              <a:buNone/>
              <a:defRPr/>
            </a:pPr>
            <a:r>
              <a:rPr lang="en-US" sz="1800" dirty="0">
                <a:ea typeface="ＭＳ Ｐゴシック" charset="0"/>
                <a:cs typeface="+mn-cs"/>
              </a:rPr>
              <a:t>This includes:</a:t>
            </a:r>
          </a:p>
          <a:p>
            <a:pPr marL="274320" indent="-274320" eaLnBrk="1" fontAlgn="auto" hangingPunct="1">
              <a:spcBef>
                <a:spcPts val="580"/>
              </a:spcBef>
              <a:spcAft>
                <a:spcPts val="0"/>
              </a:spcAft>
              <a:buFont typeface="Wingdings 2"/>
              <a:buChar char=""/>
              <a:defRPr/>
            </a:pPr>
            <a:r>
              <a:rPr lang="en-US" sz="1800" dirty="0">
                <a:ea typeface="ＭＳ Ｐゴシック" charset="0"/>
                <a:cs typeface="+mn-cs"/>
              </a:rPr>
              <a:t>No accommodations or designated supports</a:t>
            </a:r>
          </a:p>
          <a:p>
            <a:pPr marL="274320" indent="-274320" eaLnBrk="1" fontAlgn="auto" hangingPunct="1">
              <a:spcBef>
                <a:spcPts val="580"/>
              </a:spcBef>
              <a:spcAft>
                <a:spcPts val="0"/>
              </a:spcAft>
              <a:buFont typeface="Wingdings 2"/>
              <a:buChar char=""/>
              <a:defRPr/>
            </a:pPr>
            <a:r>
              <a:rPr lang="en-US" sz="1800" dirty="0">
                <a:ea typeface="ＭＳ Ｐゴシック" charset="0"/>
                <a:cs typeface="+mn-cs"/>
              </a:rPr>
              <a:t>No testing in Spanish</a:t>
            </a:r>
          </a:p>
          <a:p>
            <a:pPr marL="274320" indent="-274320" eaLnBrk="1" fontAlgn="auto" hangingPunct="1">
              <a:spcBef>
                <a:spcPts val="580"/>
              </a:spcBef>
              <a:spcAft>
                <a:spcPts val="0"/>
              </a:spcAft>
              <a:buFont typeface="Wingdings 2"/>
              <a:buChar char=""/>
              <a:defRPr/>
            </a:pPr>
            <a:r>
              <a:rPr lang="en-US" sz="1800" dirty="0">
                <a:ea typeface="ＭＳ Ｐゴシック" charset="0"/>
                <a:cs typeface="+mn-cs"/>
              </a:rPr>
              <a:t>No English I special provision</a:t>
            </a:r>
          </a:p>
          <a:p>
            <a:pPr marL="274320" indent="-274320" eaLnBrk="1" fontAlgn="auto" hangingPunct="1">
              <a:spcBef>
                <a:spcPts val="580"/>
              </a:spcBef>
              <a:spcAft>
                <a:spcPts val="0"/>
              </a:spcAft>
              <a:buFont typeface="Wingdings 2"/>
              <a:buChar char=""/>
              <a:defRPr/>
            </a:pPr>
            <a:r>
              <a:rPr lang="en-US" sz="1800" dirty="0">
                <a:ea typeface="ＭＳ Ｐゴシック" charset="0"/>
                <a:cs typeface="+mn-cs"/>
              </a:rPr>
              <a:t>No unschooled </a:t>
            </a:r>
            <a:r>
              <a:rPr lang="en-US" sz="1800" dirty="0" err="1">
                <a:ea typeface="ＭＳ Ｐゴシック" charset="0"/>
                <a:cs typeface="+mn-cs"/>
              </a:rPr>
              <a:t>asylee</a:t>
            </a:r>
            <a:r>
              <a:rPr lang="en-US" sz="1800" dirty="0">
                <a:ea typeface="ＭＳ Ｐゴシック" charset="0"/>
                <a:cs typeface="+mn-cs"/>
              </a:rPr>
              <a:t>/refugee provisions</a:t>
            </a:r>
          </a:p>
          <a:p>
            <a:pPr eaLnBrk="1" hangingPunct="1">
              <a:buFont typeface="Calibri" charset="0"/>
              <a:buChar char=" "/>
              <a:defRPr/>
            </a:pPr>
            <a:endParaRPr lang="en-US" dirty="0">
              <a:ea typeface="ＭＳ Ｐゴシック" charset="0"/>
              <a:cs typeface="+mn-cs"/>
            </a:endParaRPr>
          </a:p>
        </p:txBody>
      </p:sp>
      <p:sp>
        <p:nvSpPr>
          <p:cNvPr id="10035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0E5C5219-54FE-4059-A4FA-34C3862DD0FE}" type="slidenum">
              <a:rPr lang="en-US" altLang="en-US">
                <a:solidFill>
                  <a:srgbClr val="FFFFFF"/>
                </a:solidFill>
              </a:rPr>
              <a:pPr defTabSz="457200" fontAlgn="base">
                <a:spcBef>
                  <a:spcPct val="0"/>
                </a:spcBef>
                <a:spcAft>
                  <a:spcPct val="0"/>
                </a:spcAft>
              </a:pPr>
              <a:t>51</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3288712342"/>
      </p:ext>
    </p:extLst>
  </p:cSld>
  <p:clrMapOvr>
    <a:masterClrMapping/>
  </p:clrMapOvr>
  <p:transition xmlns:p14="http://schemas.microsoft.com/office/powerpoint/2010/mai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3" name="TextBox 2"/>
          <p:cNvSpPr txBox="1">
            <a:spLocks noChangeArrowheads="1"/>
          </p:cNvSpPr>
          <p:nvPr/>
        </p:nvSpPr>
        <p:spPr bwMode="auto">
          <a:xfrm>
            <a:off x="1828801" y="787401"/>
            <a:ext cx="8667750" cy="523875"/>
          </a:xfrm>
          <a:prstGeom prst="rect">
            <a:avLst/>
          </a:prstGeom>
          <a:noFill/>
          <a:ln>
            <a:noFill/>
          </a:ln>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fontAlgn="base">
              <a:spcBef>
                <a:spcPct val="0"/>
              </a:spcBef>
              <a:spcAft>
                <a:spcPct val="0"/>
              </a:spcAft>
              <a:defRPr/>
            </a:pPr>
            <a:r>
              <a:rPr lang="en-US" sz="2800" dirty="0">
                <a:solidFill>
                  <a:srgbClr val="000000"/>
                </a:solidFill>
                <a:latin typeface="Calibri Light"/>
              </a:rPr>
              <a:t>Resources</a:t>
            </a:r>
            <a:r>
              <a:rPr lang="en-US" sz="2800" b="1" dirty="0">
                <a:solidFill>
                  <a:srgbClr val="000000"/>
                </a:solidFill>
                <a:latin typeface="Calibri Light"/>
              </a:rPr>
              <a:t> </a:t>
            </a:r>
            <a:endParaRPr lang="en-US" b="1" dirty="0">
              <a:solidFill>
                <a:srgbClr val="000000"/>
              </a:solidFill>
              <a:latin typeface="Calibri Light"/>
            </a:endParaRPr>
          </a:p>
        </p:txBody>
      </p:sp>
      <p:sp>
        <p:nvSpPr>
          <p:cNvPr id="102403" name="TextBox 3"/>
          <p:cNvSpPr txBox="1">
            <a:spLocks noChangeArrowheads="1"/>
          </p:cNvSpPr>
          <p:nvPr/>
        </p:nvSpPr>
        <p:spPr bwMode="auto">
          <a:xfrm>
            <a:off x="1752601" y="1828801"/>
            <a:ext cx="83439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1" defTabSz="457200" fontAlgn="base">
              <a:lnSpc>
                <a:spcPct val="90000"/>
              </a:lnSpc>
              <a:spcBef>
                <a:spcPct val="0"/>
              </a:spcBef>
              <a:spcAft>
                <a:spcPct val="0"/>
              </a:spcAft>
            </a:pPr>
            <a:r>
              <a:rPr lang="en-US" altLang="en-US" sz="2000">
                <a:solidFill>
                  <a:srgbClr val="000000"/>
                </a:solidFill>
              </a:rPr>
              <a:t>LPAC Resources webpage:</a:t>
            </a:r>
          </a:p>
          <a:p>
            <a:pPr lvl="1" defTabSz="457200" fontAlgn="base">
              <a:lnSpc>
                <a:spcPct val="90000"/>
              </a:lnSpc>
              <a:spcBef>
                <a:spcPct val="0"/>
              </a:spcBef>
              <a:spcAft>
                <a:spcPct val="0"/>
              </a:spcAft>
            </a:pPr>
            <a:endParaRPr lang="en-US" altLang="en-US" sz="2000">
              <a:solidFill>
                <a:srgbClr val="000000"/>
              </a:solidFill>
            </a:endParaRPr>
          </a:p>
          <a:p>
            <a:pPr lvl="1" defTabSz="457200" fontAlgn="base">
              <a:lnSpc>
                <a:spcPct val="90000"/>
              </a:lnSpc>
              <a:spcBef>
                <a:spcPct val="0"/>
              </a:spcBef>
              <a:spcAft>
                <a:spcPct val="0"/>
              </a:spcAft>
              <a:buFont typeface="Arial" panose="020B0604020202020204" pitchFamily="34" charset="0"/>
              <a:buChar char="•"/>
            </a:pPr>
            <a:r>
              <a:rPr lang="en-US" altLang="en-US" sz="2000">
                <a:solidFill>
                  <a:srgbClr val="000000"/>
                </a:solidFill>
              </a:rPr>
              <a:t>2017 STAAR Decision-Making Guide for LPACs</a:t>
            </a:r>
          </a:p>
          <a:p>
            <a:pPr lvl="1" defTabSz="457200" fontAlgn="base">
              <a:lnSpc>
                <a:spcPct val="90000"/>
              </a:lnSpc>
              <a:spcBef>
                <a:spcPct val="0"/>
              </a:spcBef>
              <a:spcAft>
                <a:spcPct val="0"/>
              </a:spcAft>
              <a:buFont typeface="Arial" panose="020B0604020202020204" pitchFamily="34" charset="0"/>
              <a:buChar char="•"/>
            </a:pPr>
            <a:r>
              <a:rPr lang="en-US" altLang="en-US" sz="2000">
                <a:solidFill>
                  <a:srgbClr val="000000"/>
                </a:solidFill>
              </a:rPr>
              <a:t>ELL Assessment Documentation Forms</a:t>
            </a:r>
          </a:p>
          <a:p>
            <a:pPr lvl="1" defTabSz="457200" fontAlgn="base">
              <a:lnSpc>
                <a:spcPct val="90000"/>
              </a:lnSpc>
              <a:spcBef>
                <a:spcPct val="0"/>
              </a:spcBef>
              <a:spcAft>
                <a:spcPct val="0"/>
              </a:spcAft>
              <a:buFont typeface="Arial" panose="020B0604020202020204" pitchFamily="34" charset="0"/>
              <a:buChar char="•"/>
            </a:pPr>
            <a:endParaRPr lang="en-US" altLang="en-US" sz="2000">
              <a:solidFill>
                <a:srgbClr val="000000"/>
              </a:solidFill>
            </a:endParaRPr>
          </a:p>
          <a:p>
            <a:pPr lvl="1" defTabSz="457200" fontAlgn="base">
              <a:lnSpc>
                <a:spcPct val="90000"/>
              </a:lnSpc>
              <a:spcBef>
                <a:spcPct val="0"/>
              </a:spcBef>
              <a:spcAft>
                <a:spcPct val="0"/>
              </a:spcAft>
            </a:pPr>
            <a:r>
              <a:rPr lang="en-US" altLang="en-US" sz="2000">
                <a:solidFill>
                  <a:srgbClr val="000000"/>
                </a:solidFill>
              </a:rPr>
              <a:t>Accommodation Resources webpage:</a:t>
            </a:r>
          </a:p>
          <a:p>
            <a:pPr lvl="1" defTabSz="457200" fontAlgn="base">
              <a:lnSpc>
                <a:spcPct val="90000"/>
              </a:lnSpc>
              <a:spcBef>
                <a:spcPct val="0"/>
              </a:spcBef>
              <a:spcAft>
                <a:spcPct val="0"/>
              </a:spcAft>
              <a:buFont typeface="Arial" panose="020B0604020202020204" pitchFamily="34" charset="0"/>
              <a:buChar char="•"/>
            </a:pPr>
            <a:endParaRPr lang="en-US" altLang="en-US" sz="1600">
              <a:solidFill>
                <a:srgbClr val="000000"/>
              </a:solidFill>
            </a:endParaRPr>
          </a:p>
          <a:p>
            <a:pPr lvl="1" defTabSz="457200" fontAlgn="base">
              <a:lnSpc>
                <a:spcPct val="90000"/>
              </a:lnSpc>
              <a:spcBef>
                <a:spcPct val="0"/>
              </a:spcBef>
              <a:spcAft>
                <a:spcPct val="0"/>
              </a:spcAft>
              <a:buFont typeface="Arial" panose="020B0604020202020204" pitchFamily="34" charset="0"/>
              <a:buChar char="•"/>
            </a:pPr>
            <a:r>
              <a:rPr lang="en-US" altLang="en-US" sz="2000">
                <a:solidFill>
                  <a:srgbClr val="000000"/>
                </a:solidFill>
              </a:rPr>
              <a:t>Classroom Accommodations and the Link to Language and Vocabulary Supports and Content Supports </a:t>
            </a:r>
          </a:p>
          <a:p>
            <a:pPr lvl="1" defTabSz="457200" fontAlgn="base">
              <a:lnSpc>
                <a:spcPct val="90000"/>
              </a:lnSpc>
              <a:spcBef>
                <a:spcPct val="0"/>
              </a:spcBef>
              <a:spcAft>
                <a:spcPct val="0"/>
              </a:spcAft>
            </a:pPr>
            <a:endParaRPr lang="en-US" altLang="en-US" sz="2000">
              <a:solidFill>
                <a:srgbClr val="000000"/>
              </a:solidFill>
            </a:endParaRPr>
          </a:p>
          <a:p>
            <a:pPr lvl="1" defTabSz="457200" fontAlgn="base">
              <a:lnSpc>
                <a:spcPct val="90000"/>
              </a:lnSpc>
              <a:spcBef>
                <a:spcPct val="0"/>
              </a:spcBef>
              <a:spcAft>
                <a:spcPct val="0"/>
              </a:spcAft>
              <a:buFont typeface="Arial" panose="020B0604020202020204" pitchFamily="34" charset="0"/>
              <a:buChar char="•"/>
            </a:pPr>
            <a:r>
              <a:rPr lang="en-US" altLang="en-US" sz="2000">
                <a:solidFill>
                  <a:srgbClr val="000000"/>
                </a:solidFill>
              </a:rPr>
              <a:t>Educator Guide to Accessibility within the STAAR Program (this guide takes the place of the “Linguistic Accommodations for ELLs Participating in the STAAR Program” document) (</a:t>
            </a:r>
            <a:r>
              <a:rPr lang="en-US" altLang="en-US" sz="2000" i="1">
                <a:solidFill>
                  <a:srgbClr val="000000"/>
                </a:solidFill>
              </a:rPr>
              <a:t>Coming Soon</a:t>
            </a:r>
            <a:r>
              <a:rPr lang="en-US" altLang="en-US" sz="2000">
                <a:solidFill>
                  <a:srgbClr val="000000"/>
                </a:solidFill>
              </a:rPr>
              <a:t>)</a:t>
            </a:r>
          </a:p>
          <a:p>
            <a:pPr lvl="1" defTabSz="457200" fontAlgn="base">
              <a:lnSpc>
                <a:spcPct val="90000"/>
              </a:lnSpc>
              <a:spcBef>
                <a:spcPct val="0"/>
              </a:spcBef>
              <a:spcAft>
                <a:spcPct val="0"/>
              </a:spcAft>
              <a:buFont typeface="Arial" panose="020B0604020202020204" pitchFamily="34" charset="0"/>
              <a:buChar char="•"/>
            </a:pPr>
            <a:endParaRPr lang="en-US" altLang="en-US" sz="2200">
              <a:solidFill>
                <a:srgbClr val="000000"/>
              </a:solidFill>
            </a:endParaRPr>
          </a:p>
          <a:p>
            <a:pPr lvl="1" defTabSz="457200" fontAlgn="base">
              <a:lnSpc>
                <a:spcPct val="90000"/>
              </a:lnSpc>
              <a:spcBef>
                <a:spcPct val="0"/>
              </a:spcBef>
              <a:spcAft>
                <a:spcPct val="0"/>
              </a:spcAft>
              <a:buFont typeface="Arial" panose="020B0604020202020204" pitchFamily="34" charset="0"/>
              <a:buChar char="•"/>
            </a:pPr>
            <a:r>
              <a:rPr lang="en-US" altLang="en-US" sz="2000">
                <a:solidFill>
                  <a:srgbClr val="000000"/>
                </a:solidFill>
              </a:rPr>
              <a:t>Accommodation Policy Documents </a:t>
            </a:r>
          </a:p>
          <a:p>
            <a:pPr lvl="1" defTabSz="457200" fontAlgn="base">
              <a:lnSpc>
                <a:spcPct val="90000"/>
              </a:lnSpc>
              <a:spcBef>
                <a:spcPct val="0"/>
              </a:spcBef>
              <a:spcAft>
                <a:spcPct val="0"/>
              </a:spcAft>
            </a:pPr>
            <a:endParaRPr lang="en-US" altLang="en-US" sz="2400">
              <a:solidFill>
                <a:srgbClr val="000000"/>
              </a:solidFill>
            </a:endParaRPr>
          </a:p>
        </p:txBody>
      </p:sp>
      <p:sp>
        <p:nvSpPr>
          <p:cNvPr id="10240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042472F1-2296-40B4-8EAE-F54A251D4AF7}" type="slidenum">
              <a:rPr lang="en-US" altLang="en-US">
                <a:solidFill>
                  <a:srgbClr val="FFFFFF"/>
                </a:solidFill>
              </a:rPr>
              <a:pPr defTabSz="457200" fontAlgn="base">
                <a:spcBef>
                  <a:spcPct val="0"/>
                </a:spcBef>
                <a:spcAft>
                  <a:spcPct val="0"/>
                </a:spcAft>
              </a:pPr>
              <a:t>52</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1591485904"/>
      </p:ext>
    </p:extLst>
  </p:cSld>
  <p:clrMapOvr>
    <a:masterClrMapping/>
  </p:clrMapOvr>
  <p:transition xmlns:p14="http://schemas.microsoft.com/office/powerpoint/2010/mai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defTabSz="914126" eaLnBrk="1" fontAlgn="auto" hangingPunct="1">
              <a:spcAft>
                <a:spcPts val="0"/>
              </a:spcAft>
              <a:defRPr/>
            </a:pPr>
            <a:r>
              <a:rPr lang="en-US" altLang="en-US" sz="4799">
                <a:solidFill>
                  <a:schemeClr val="tx1">
                    <a:lumMod val="75000"/>
                    <a:lumOff val="25000"/>
                  </a:schemeClr>
                </a:solidFill>
                <a:ea typeface="+mj-ea"/>
                <a:cs typeface="+mj-cs"/>
              </a:rPr>
              <a:t>Contact Information</a:t>
            </a:r>
          </a:p>
        </p:txBody>
      </p:sp>
      <p:sp>
        <p:nvSpPr>
          <p:cNvPr id="104451" name="Content Placeholder 2"/>
          <p:cNvSpPr>
            <a:spLocks noGrp="1"/>
          </p:cNvSpPr>
          <p:nvPr>
            <p:ph idx="1"/>
          </p:nvPr>
        </p:nvSpPr>
        <p:spPr>
          <a:xfrm>
            <a:off x="1098552" y="1846264"/>
            <a:ext cx="10055225" cy="4402137"/>
          </a:xfrm>
        </p:spPr>
        <p:txBody>
          <a:bodyPr/>
          <a:lstStyle/>
          <a:p>
            <a:pPr eaLnBrk="1" hangingPunct="1"/>
            <a:r>
              <a:rPr lang="en-US" altLang="en-US"/>
              <a:t>Email ELL Assessment team at </a:t>
            </a:r>
            <a:r>
              <a:rPr lang="en-US" altLang="en-US">
                <a:hlinkClick r:id="rId3"/>
              </a:rPr>
              <a:t>ell.tests@tea.texas.gov</a:t>
            </a:r>
            <a:r>
              <a:rPr lang="en-US" altLang="en-US"/>
              <a:t>  </a:t>
            </a:r>
          </a:p>
          <a:p>
            <a:pPr eaLnBrk="1" hangingPunct="1"/>
            <a:endParaRPr lang="en-US" altLang="en-US"/>
          </a:p>
          <a:p>
            <a:pPr eaLnBrk="1" hangingPunct="1"/>
            <a:r>
              <a:rPr lang="en-US" altLang="en-US"/>
              <a:t>Call Student Assessment Division at 512-463-9536</a:t>
            </a:r>
          </a:p>
          <a:p>
            <a:pPr eaLnBrk="1" hangingPunct="1"/>
            <a:endParaRPr lang="en-US" altLang="en-US"/>
          </a:p>
          <a:p>
            <a:pPr eaLnBrk="1" hangingPunct="1"/>
            <a:r>
              <a:rPr lang="en-US" altLang="en-US"/>
              <a:t>ELL Assessments Information webpage </a:t>
            </a:r>
          </a:p>
          <a:p>
            <a:pPr eaLnBrk="1" hangingPunct="1"/>
            <a:r>
              <a:rPr lang="en-US" altLang="en-US">
                <a:hlinkClick r:id="rId4"/>
              </a:rPr>
              <a:t>http://tea.texas.gov/student.assessment/ell/</a:t>
            </a:r>
            <a:r>
              <a:rPr lang="en-US" altLang="en-US"/>
              <a:t>  </a:t>
            </a:r>
          </a:p>
          <a:p>
            <a:pPr eaLnBrk="1" hangingPunct="1"/>
            <a:endParaRPr lang="en-US" altLang="en-US"/>
          </a:p>
          <a:p>
            <a:pPr eaLnBrk="1" hangingPunct="1"/>
            <a:r>
              <a:rPr lang="en-US" altLang="en-US"/>
              <a:t>Accommodations Resources webpage</a:t>
            </a:r>
          </a:p>
          <a:p>
            <a:pPr eaLnBrk="1" hangingPunct="1"/>
            <a:r>
              <a:rPr lang="en-US" altLang="en-US"/>
              <a:t> </a:t>
            </a:r>
            <a:r>
              <a:rPr lang="en-US" altLang="en-US">
                <a:hlinkClick r:id="rId5"/>
              </a:rPr>
              <a:t>http://tea.texas.gov/student.assessment/accommodations/</a:t>
            </a:r>
            <a:endParaRPr lang="en-US" altLang="en-US"/>
          </a:p>
          <a:p>
            <a:pPr eaLnBrk="1" hangingPunct="1"/>
            <a:endParaRPr lang="en-US" altLang="en-US"/>
          </a:p>
        </p:txBody>
      </p:sp>
      <p:sp>
        <p:nvSpPr>
          <p:cNvPr id="10445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F0D47218-408A-4D12-99C8-87D34E331A56}" type="slidenum">
              <a:rPr lang="en-US" altLang="en-US">
                <a:solidFill>
                  <a:srgbClr val="FFFFFF"/>
                </a:solidFill>
              </a:rPr>
              <a:pPr defTabSz="457200" fontAlgn="base">
                <a:spcBef>
                  <a:spcPct val="0"/>
                </a:spcBef>
                <a:spcAft>
                  <a:spcPct val="0"/>
                </a:spcAft>
              </a:pPr>
              <a:t>53</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1049497258"/>
      </p:ext>
    </p:extLst>
  </p:cSld>
  <p:clrMapOvr>
    <a:masterClrMapping/>
  </p:clrMapOvr>
  <p:transition xmlns:p14="http://schemas.microsoft.com/office/powerpoint/2010/mai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534989" y="838200"/>
            <a:ext cx="11122025" cy="5181600"/>
          </a:xfrm>
          <a:prstGeom prst="rect">
            <a:avLst/>
          </a:prstGeom>
          <a:solidFill>
            <a:srgbClr val="CBD0D4"/>
          </a:solidFill>
          <a:ln>
            <a:noFill/>
          </a:ln>
          <a:effectLst>
            <a:outerShdw blurRad="152400" dist="165100" dir="2700000" algn="tl" rotWithShape="0">
              <a:srgbClr val="808080">
                <a:alpha val="26999"/>
              </a:srgbClr>
            </a:outerShdw>
          </a:effectLst>
          <a:extLst>
            <a:ext uri="{91240B29-F687-4f45-9708-019B960494DF}">
              <a14:hiddenLine xmlns:a14="http://schemas.microsoft.com/office/drawing/2010/main" w="15875">
                <a:solidFill>
                  <a:srgbClr val="000000"/>
                </a:solidFill>
                <a:miter lim="800000"/>
                <a:headEnd/>
                <a:tailEnd/>
              </a14:hiddenLine>
            </a:ext>
          </a:extLst>
        </p:spPr>
        <p:txBody>
          <a:bodyPr anchor="ctr"/>
          <a:lstStyle/>
          <a:p>
            <a:pPr algn="ctr" defTabSz="457200" eaLnBrk="0" fontAlgn="base" hangingPunct="0">
              <a:spcBef>
                <a:spcPct val="0"/>
              </a:spcBef>
              <a:spcAft>
                <a:spcPct val="0"/>
              </a:spcAft>
              <a:defRPr/>
            </a:pPr>
            <a:endParaRPr lang="en-US" dirty="0">
              <a:solidFill>
                <a:prstClr val="white"/>
              </a:solidFill>
              <a:latin typeface="Calibri"/>
              <a:ea typeface="MS PGothic" panose="020B0600070205080204" pitchFamily="34" charset="-128"/>
            </a:endParaRPr>
          </a:p>
        </p:txBody>
      </p:sp>
      <p:sp>
        <p:nvSpPr>
          <p:cNvPr id="4" name="Content Placeholder 1"/>
          <p:cNvSpPr>
            <a:spLocks noGrp="1"/>
          </p:cNvSpPr>
          <p:nvPr>
            <p:ph idx="1"/>
          </p:nvPr>
        </p:nvSpPr>
        <p:spPr>
          <a:xfrm>
            <a:off x="534988" y="838200"/>
            <a:ext cx="11093450" cy="5181600"/>
          </a:xfrm>
          <a:solidFill>
            <a:schemeClr val="accent4">
              <a:lumMod val="40000"/>
              <a:lumOff val="60000"/>
            </a:schemeClr>
          </a:solidFill>
        </p:spPr>
        <p:txBody>
          <a:bodyPr rtlCol="0" anchor="ctr">
            <a:noAutofit/>
          </a:bodyPr>
          <a:lstStyle/>
          <a:p>
            <a:pPr marL="0" indent="0" algn="ctr" eaLnBrk="1" hangingPunct="1">
              <a:buNone/>
              <a:defRPr/>
            </a:pPr>
            <a:endParaRPr lang="en-US" sz="3500" b="1" dirty="0">
              <a:latin typeface="Arial" panose="020B0604020202020204" pitchFamily="34" charset="0"/>
              <a:ea typeface="ＭＳ Ｐゴシック" charset="0"/>
              <a:cs typeface="Arial" panose="020B0604020202020204" pitchFamily="34" charset="0"/>
            </a:endParaRPr>
          </a:p>
          <a:p>
            <a:pPr algn="ctr" eaLnBrk="1" hangingPunct="1">
              <a:buFont typeface="Arial" panose="020B0604020202020204" pitchFamily="34" charset="0"/>
              <a:buNone/>
              <a:defRPr/>
            </a:pPr>
            <a:endParaRPr lang="en-US" altLang="en-US" sz="3500" dirty="0">
              <a:latin typeface="Arial" panose="020B0604020202020204" pitchFamily="34" charset="0"/>
              <a:ea typeface="ＭＳ Ｐゴシック" charset="0"/>
              <a:cs typeface="Arial" panose="020B0604020202020204" pitchFamily="34" charset="0"/>
            </a:endParaRPr>
          </a:p>
        </p:txBody>
      </p:sp>
      <p:sp>
        <p:nvSpPr>
          <p:cNvPr id="10" name="Title 1"/>
          <p:cNvSpPr>
            <a:spLocks noGrp="1"/>
          </p:cNvSpPr>
          <p:nvPr>
            <p:ph type="title"/>
          </p:nvPr>
        </p:nvSpPr>
        <p:spPr>
          <a:xfrm>
            <a:off x="534989" y="858839"/>
            <a:ext cx="10868025" cy="504825"/>
          </a:xfrm>
        </p:spPr>
        <p:txBody>
          <a:bodyPr>
            <a:noAutofit/>
          </a:bodyPr>
          <a:lstStyle/>
          <a:p>
            <a:pPr eaLnBrk="1" hangingPunct="1">
              <a:defRPr/>
            </a:pPr>
            <a:r>
              <a:rPr lang="en-US" sz="2800" b="1" dirty="0">
                <a:ea typeface="ＭＳ Ｐゴシック" charset="0"/>
                <a:cs typeface="Arial" panose="020B0604020202020204" pitchFamily="34" charset="0"/>
              </a:rPr>
              <a:t>TELPAS Online Training Center</a:t>
            </a:r>
          </a:p>
        </p:txBody>
      </p:sp>
      <p:pic>
        <p:nvPicPr>
          <p:cNvPr id="20485"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677" y="1601789"/>
            <a:ext cx="89820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11"/>
          <p:cNvSpPr txBox="1">
            <a:spLocks noChangeArrowheads="1"/>
          </p:cNvSpPr>
          <p:nvPr/>
        </p:nvSpPr>
        <p:spPr bwMode="auto">
          <a:xfrm>
            <a:off x="2347914" y="5246689"/>
            <a:ext cx="74660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eaLnBrk="0" fontAlgn="base" hangingPunct="0">
              <a:spcBef>
                <a:spcPct val="0"/>
              </a:spcBef>
              <a:spcAft>
                <a:spcPct val="0"/>
              </a:spcAft>
            </a:pPr>
            <a:endParaRPr lang="en-US" altLang="en-US" sz="1600">
              <a:solidFill>
                <a:srgbClr val="000000"/>
              </a:solidFill>
              <a:latin typeface="Arial" panose="020B0604020202020204" pitchFamily="34" charset="0"/>
              <a:cs typeface="Arial" panose="020B0604020202020204" pitchFamily="34" charset="0"/>
              <a:hlinkClick r:id="rId4"/>
            </a:endParaRPr>
          </a:p>
          <a:p>
            <a:pPr defTabSz="457200" eaLnBrk="0" fontAlgn="base" hangingPunct="0">
              <a:spcBef>
                <a:spcPct val="0"/>
              </a:spcBef>
              <a:spcAft>
                <a:spcPct val="0"/>
              </a:spcAft>
            </a:pPr>
            <a:r>
              <a:rPr lang="en-US" altLang="en-US" sz="2000">
                <a:solidFill>
                  <a:srgbClr val="000000"/>
                </a:solidFill>
                <a:latin typeface="Arial" panose="020B0604020202020204" pitchFamily="34" charset="0"/>
                <a:cs typeface="Arial" panose="020B0604020202020204" pitchFamily="34" charset="0"/>
                <a:hlinkClick r:id="rId4"/>
              </a:rPr>
              <a:t>TexasAssessment.com/TELPASTrainingCenter</a:t>
            </a:r>
            <a:endParaRPr lang="en-US" altLang="en-US" sz="2000">
              <a:solidFill>
                <a:srgbClr val="000000"/>
              </a:solidFill>
              <a:latin typeface="Arial" panose="020B0604020202020204" pitchFamily="34" charset="0"/>
              <a:cs typeface="Arial" panose="020B0604020202020204" pitchFamily="34" charset="0"/>
            </a:endParaRPr>
          </a:p>
          <a:p>
            <a:pPr defTabSz="457200" eaLnBrk="0" fontAlgn="base" hangingPunct="0">
              <a:spcBef>
                <a:spcPct val="0"/>
              </a:spcBef>
              <a:spcAft>
                <a:spcPct val="0"/>
              </a:spcAft>
            </a:pPr>
            <a:endParaRPr lang="en-US" altLang="en-US" sz="1600">
              <a:solidFill>
                <a:srgbClr val="000000"/>
              </a:solidFill>
              <a:latin typeface="Arial" panose="020B0604020202020204" pitchFamily="34" charset="0"/>
              <a:cs typeface="Arial" panose="020B0604020202020204" pitchFamily="34" charset="0"/>
            </a:endParaRPr>
          </a:p>
        </p:txBody>
      </p:sp>
      <p:sp>
        <p:nvSpPr>
          <p:cNvPr id="2048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161A674A-8102-4D40-ABC9-29BAC5693EA9}" type="slidenum">
              <a:rPr lang="en-US" altLang="en-US">
                <a:solidFill>
                  <a:srgbClr val="FFFFFF"/>
                </a:solidFill>
              </a:rPr>
              <a:pPr defTabSz="457200" fontAlgn="base">
                <a:spcBef>
                  <a:spcPct val="0"/>
                </a:spcBef>
                <a:spcAft>
                  <a:spcPct val="0"/>
                </a:spcAft>
              </a:pPr>
              <a:t>6</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3803934986"/>
      </p:ext>
    </p:extLst>
  </p:cSld>
  <p:clrMapOvr>
    <a:masterClrMapping/>
  </p:clrMapOvr>
  <p:transition xmlns:p14="http://schemas.microsoft.com/office/powerpoint/2010/mai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534988" y="762000"/>
            <a:ext cx="11093450" cy="5181600"/>
          </a:xfrm>
        </p:spPr>
        <p:txBody>
          <a:bodyPr rtlCol="0" anchor="ctr">
            <a:noAutofit/>
          </a:bodyPr>
          <a:lstStyle/>
          <a:p>
            <a:pPr marL="0" indent="0" algn="ctr" eaLnBrk="1" hangingPunct="1">
              <a:buNone/>
              <a:defRPr/>
            </a:pPr>
            <a:endParaRPr lang="en-US" sz="3500" b="1" dirty="0">
              <a:latin typeface="Arial" panose="020B0604020202020204" pitchFamily="34" charset="0"/>
              <a:ea typeface="ＭＳ Ｐゴシック" charset="0"/>
              <a:cs typeface="Arial" panose="020B0604020202020204" pitchFamily="34" charset="0"/>
            </a:endParaRPr>
          </a:p>
          <a:p>
            <a:pPr algn="ctr" eaLnBrk="1" hangingPunct="1">
              <a:buFont typeface="Arial" panose="020B0604020202020204" pitchFamily="34" charset="0"/>
              <a:buNone/>
              <a:defRPr/>
            </a:pPr>
            <a:endParaRPr lang="en-US" altLang="en-US" sz="3500" dirty="0">
              <a:latin typeface="Arial" panose="020B0604020202020204" pitchFamily="34" charset="0"/>
              <a:ea typeface="ＭＳ Ｐゴシック" charset="0"/>
              <a:cs typeface="Arial" panose="020B0604020202020204" pitchFamily="34" charset="0"/>
            </a:endParaRPr>
          </a:p>
        </p:txBody>
      </p:sp>
      <p:sp>
        <p:nvSpPr>
          <p:cNvPr id="10" name="Title 1"/>
          <p:cNvSpPr>
            <a:spLocks noGrp="1"/>
          </p:cNvSpPr>
          <p:nvPr>
            <p:ph type="title"/>
          </p:nvPr>
        </p:nvSpPr>
        <p:spPr>
          <a:xfrm>
            <a:off x="533401" y="1143000"/>
            <a:ext cx="9829800" cy="520700"/>
          </a:xfrm>
        </p:spPr>
        <p:txBody>
          <a:bodyPr>
            <a:noAutofit/>
          </a:bodyPr>
          <a:lstStyle/>
          <a:p>
            <a:pPr eaLnBrk="1" hangingPunct="1">
              <a:defRPr/>
            </a:pPr>
            <a:r>
              <a:rPr lang="en-US" sz="4000" dirty="0">
                <a:ea typeface="ＭＳ Ｐゴシック" charset="0"/>
                <a:cs typeface="Arial" panose="020B0604020202020204" pitchFamily="34" charset="0"/>
              </a:rPr>
              <a:t>TELPAS Online Training Center Updates</a:t>
            </a:r>
          </a:p>
        </p:txBody>
      </p:sp>
      <p:sp>
        <p:nvSpPr>
          <p:cNvPr id="13" name="Content Placeholder 1"/>
          <p:cNvSpPr txBox="1">
            <a:spLocks/>
          </p:cNvSpPr>
          <p:nvPr/>
        </p:nvSpPr>
        <p:spPr>
          <a:xfrm>
            <a:off x="609602" y="1752600"/>
            <a:ext cx="10766425" cy="49085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fontAlgn="base">
              <a:spcAft>
                <a:spcPct val="0"/>
              </a:spcAft>
              <a:buFont typeface="Arial" pitchFamily="34" charset="0"/>
              <a:buChar char="•"/>
              <a:defRPr/>
            </a:pPr>
            <a:r>
              <a:rPr lang="en-US" sz="2000" dirty="0">
                <a:solidFill>
                  <a:srgbClr val="000000"/>
                </a:solidFill>
                <a:latin typeface="Calibri"/>
                <a:cs typeface="Arial" panose="020B0604020202020204" pitchFamily="34" charset="0"/>
              </a:rPr>
              <a:t>New raters and returning raters who have not completed calibration activities within the last three school years are required to complete the online basic training course before calibrating.</a:t>
            </a:r>
          </a:p>
          <a:p>
            <a:pPr marL="342900" lvl="1" indent="-342900" fontAlgn="base">
              <a:spcAft>
                <a:spcPct val="0"/>
              </a:spcAft>
              <a:buFont typeface="Arial" pitchFamily="34" charset="0"/>
              <a:buChar char="•"/>
              <a:defRPr/>
            </a:pPr>
            <a:endParaRPr lang="en-US" sz="2000" dirty="0">
              <a:solidFill>
                <a:srgbClr val="000000"/>
              </a:solidFill>
              <a:latin typeface="Calibri"/>
              <a:cs typeface="Arial" panose="020B0604020202020204" pitchFamily="34" charset="0"/>
            </a:endParaRPr>
          </a:p>
          <a:p>
            <a:pPr fontAlgn="base">
              <a:spcAft>
                <a:spcPct val="0"/>
              </a:spcAft>
              <a:defRPr/>
            </a:pPr>
            <a:r>
              <a:rPr lang="en-US" sz="2000" dirty="0">
                <a:solidFill>
                  <a:srgbClr val="000000"/>
                </a:solidFill>
                <a:latin typeface="Calibri"/>
                <a:cs typeface="Arial" panose="020B0604020202020204" pitchFamily="34" charset="0"/>
              </a:rPr>
              <a:t>Raters required to create new account each year; accounts purged each year</a:t>
            </a:r>
          </a:p>
          <a:p>
            <a:pPr fontAlgn="base">
              <a:spcAft>
                <a:spcPct val="0"/>
              </a:spcAft>
              <a:defRPr/>
            </a:pPr>
            <a:endParaRPr lang="en-US" sz="2000" dirty="0">
              <a:solidFill>
                <a:srgbClr val="000000"/>
              </a:solidFill>
              <a:latin typeface="Calibri"/>
              <a:cs typeface="Arial" panose="020B0604020202020204" pitchFamily="34" charset="0"/>
            </a:endParaRPr>
          </a:p>
          <a:p>
            <a:pPr fontAlgn="base">
              <a:spcAft>
                <a:spcPct val="0"/>
              </a:spcAft>
              <a:defRPr/>
            </a:pPr>
            <a:r>
              <a:rPr lang="en-US" sz="2000" dirty="0">
                <a:solidFill>
                  <a:srgbClr val="000000"/>
                </a:solidFill>
                <a:latin typeface="Calibri"/>
                <a:cs typeface="Arial" panose="020B0604020202020204" pitchFamily="34" charset="0"/>
              </a:rPr>
              <a:t>No role-based accounts (RTCs and DTCs will not have accounts created for them)</a:t>
            </a:r>
          </a:p>
          <a:p>
            <a:pPr lvl="1" fontAlgn="base">
              <a:spcAft>
                <a:spcPct val="0"/>
              </a:spcAft>
              <a:defRPr/>
            </a:pPr>
            <a:r>
              <a:rPr lang="en-US" sz="2000" dirty="0">
                <a:solidFill>
                  <a:srgbClr val="000000"/>
                </a:solidFill>
                <a:latin typeface="Calibri"/>
                <a:cs typeface="Arial" panose="020B0604020202020204" pitchFamily="34" charset="0"/>
              </a:rPr>
              <a:t>No training reports for coordinators</a:t>
            </a:r>
          </a:p>
          <a:p>
            <a:pPr lvl="1" fontAlgn="base">
              <a:spcAft>
                <a:spcPct val="0"/>
              </a:spcAft>
              <a:defRPr/>
            </a:pPr>
            <a:r>
              <a:rPr lang="en-US" sz="2000" dirty="0">
                <a:solidFill>
                  <a:srgbClr val="000000"/>
                </a:solidFill>
                <a:latin typeface="Calibri"/>
                <a:cs typeface="Arial" panose="020B0604020202020204" pitchFamily="34" charset="0"/>
              </a:rPr>
              <a:t>No account management tools for coordinators</a:t>
            </a:r>
          </a:p>
          <a:p>
            <a:pPr fontAlgn="base">
              <a:spcAft>
                <a:spcPct val="0"/>
              </a:spcAft>
              <a:defRPr/>
            </a:pPr>
            <a:endParaRPr lang="en-US" sz="2000" dirty="0">
              <a:solidFill>
                <a:srgbClr val="000000"/>
              </a:solidFill>
              <a:latin typeface="Calibri"/>
              <a:cs typeface="Arial" panose="020B0604020202020204" pitchFamily="34" charset="0"/>
            </a:endParaRPr>
          </a:p>
          <a:p>
            <a:pPr fontAlgn="base">
              <a:spcAft>
                <a:spcPct val="0"/>
              </a:spcAft>
              <a:defRPr/>
            </a:pPr>
            <a:r>
              <a:rPr lang="en-US" sz="2000" dirty="0">
                <a:solidFill>
                  <a:srgbClr val="000000"/>
                </a:solidFill>
                <a:latin typeface="Calibri"/>
                <a:cs typeface="Arial" panose="020B0604020202020204" pitchFamily="34" charset="0"/>
              </a:rPr>
              <a:t>Calibrations required to be completed in monitored session</a:t>
            </a:r>
          </a:p>
          <a:p>
            <a:pPr lvl="1" fontAlgn="base">
              <a:spcAft>
                <a:spcPct val="0"/>
              </a:spcAft>
              <a:defRPr/>
            </a:pPr>
            <a:r>
              <a:rPr lang="en-US" sz="2000" dirty="0">
                <a:solidFill>
                  <a:srgbClr val="000000"/>
                </a:solidFill>
                <a:latin typeface="Calibri"/>
                <a:cs typeface="Arial" panose="020B0604020202020204" pitchFamily="34" charset="0"/>
              </a:rPr>
              <a:t>Two sets available</a:t>
            </a:r>
          </a:p>
          <a:p>
            <a:pPr fontAlgn="base">
              <a:spcAft>
                <a:spcPct val="0"/>
              </a:spcAft>
              <a:buNone/>
              <a:defRPr/>
            </a:pPr>
            <a:endParaRPr lang="en-US" altLang="en-US" sz="2800" b="1" dirty="0">
              <a:solidFill>
                <a:srgbClr val="000000"/>
              </a:solidFill>
              <a:latin typeface="Arial" panose="020B0604020202020204" pitchFamily="34" charset="0"/>
              <a:cs typeface="Arial" panose="020B0604020202020204" pitchFamily="34" charset="0"/>
            </a:endParaRPr>
          </a:p>
        </p:txBody>
      </p:sp>
      <p:sp>
        <p:nvSpPr>
          <p:cNvPr id="2253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DCA8222B-9096-4CDC-A558-DAE22B998393}" type="slidenum">
              <a:rPr lang="en-US" altLang="en-US">
                <a:solidFill>
                  <a:srgbClr val="FFFFFF"/>
                </a:solidFill>
              </a:rPr>
              <a:pPr defTabSz="457200" fontAlgn="base">
                <a:spcBef>
                  <a:spcPct val="0"/>
                </a:spcBef>
                <a:spcAft>
                  <a:spcPct val="0"/>
                </a:spcAft>
              </a:pPr>
              <a:t>7</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3386263991"/>
      </p:ext>
    </p:extLst>
  </p:cSld>
  <p:clrMapOvr>
    <a:masterClrMapping/>
  </p:clrMapOvr>
  <p:transition xmlns:p14="http://schemas.microsoft.com/office/powerpoint/2010/mai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304802" y="1371600"/>
            <a:ext cx="11122025" cy="5181600"/>
          </a:xfrm>
        </p:spPr>
        <p:txBody>
          <a:bodyPr anchor="ctr"/>
          <a:lstStyle/>
          <a:p>
            <a:pPr eaLnBrk="1" hangingPunct="1">
              <a:buFont typeface="Arial" panose="020B0604020202020204" pitchFamily="34" charset="0"/>
              <a:buChar char="•"/>
            </a:pPr>
            <a:r>
              <a:rPr lang="en-US" altLang="en-US" sz="2000">
                <a:cs typeface="Arial" panose="020B0604020202020204" pitchFamily="34" charset="0"/>
              </a:rPr>
              <a:t>The optional Assembling and Verifying Grades 2–12 Writing Collections course is now separated into two modules (assembling writing collections and verifying writing collections).</a:t>
            </a:r>
          </a:p>
          <a:p>
            <a:pPr eaLnBrk="1" hangingPunct="1">
              <a:buFont typeface="Arial" panose="020B0604020202020204" pitchFamily="34" charset="0"/>
              <a:buChar char="•"/>
            </a:pPr>
            <a:endParaRPr lang="en-US" altLang="en-US" sz="2000">
              <a:cs typeface="Arial" panose="020B0604020202020204" pitchFamily="34" charset="0"/>
            </a:endParaRPr>
          </a:p>
          <a:p>
            <a:pPr eaLnBrk="1" hangingPunct="1">
              <a:buFont typeface="Arial" panose="020B0604020202020204" pitchFamily="34" charset="0"/>
              <a:buChar char="•"/>
            </a:pPr>
            <a:r>
              <a:rPr lang="en-US" altLang="en-US" sz="2000">
                <a:cs typeface="Arial" panose="020B0604020202020204" pitchFamily="34" charset="0"/>
              </a:rPr>
              <a:t>The Grades K-1 Rater Online Basic Training Course and the Assembling and Verifying Grades   2–12 Writing Collections Course will now have a practice activity outside of the modules.</a:t>
            </a:r>
          </a:p>
          <a:p>
            <a:pPr eaLnBrk="1" hangingPunct="1">
              <a:buFont typeface="Arial" panose="020B0604020202020204" pitchFamily="34" charset="0"/>
              <a:buChar char="•"/>
            </a:pPr>
            <a:endParaRPr lang="en-US" altLang="en-US" sz="2000">
              <a:cs typeface="Arial" panose="020B0604020202020204" pitchFamily="34" charset="0"/>
            </a:endParaRPr>
          </a:p>
          <a:p>
            <a:pPr eaLnBrk="1" hangingPunct="1">
              <a:buFont typeface="Arial" panose="020B0604020202020204" pitchFamily="34" charset="0"/>
              <a:buChar char="•"/>
            </a:pPr>
            <a:r>
              <a:rPr lang="en-US" altLang="en-US" sz="2000">
                <a:cs typeface="Arial" panose="020B0604020202020204" pitchFamily="34" charset="0"/>
              </a:rPr>
              <a:t>After completing the modules and practice activities for these courses, a certificate of completion will be available in the training center. </a:t>
            </a:r>
          </a:p>
          <a:p>
            <a:pPr eaLnBrk="1" hangingPunct="1">
              <a:buFont typeface="Arial" panose="020B0604020202020204" pitchFamily="34" charset="0"/>
              <a:buChar char="•"/>
            </a:pPr>
            <a:endParaRPr lang="en-US" altLang="en-US" sz="2000">
              <a:cs typeface="Arial" panose="020B0604020202020204" pitchFamily="34" charset="0"/>
            </a:endParaRPr>
          </a:p>
          <a:p>
            <a:pPr eaLnBrk="1" hangingPunct="1">
              <a:buFont typeface="Arial" panose="020B0604020202020204" pitchFamily="34" charset="0"/>
              <a:buChar char="•"/>
            </a:pPr>
            <a:r>
              <a:rPr lang="en-US" altLang="en-US" sz="2000">
                <a:cs typeface="Arial" panose="020B0604020202020204" pitchFamily="34" charset="0"/>
              </a:rPr>
              <a:t>There are calibration passcodes for set 1 and passcodes for set 2 each day. </a:t>
            </a:r>
          </a:p>
        </p:txBody>
      </p:sp>
      <p:sp>
        <p:nvSpPr>
          <p:cNvPr id="10" name="Title 1"/>
          <p:cNvSpPr>
            <a:spLocks noGrp="1"/>
          </p:cNvSpPr>
          <p:nvPr>
            <p:ph type="title"/>
          </p:nvPr>
        </p:nvSpPr>
        <p:spPr>
          <a:xfrm>
            <a:off x="609601" y="914400"/>
            <a:ext cx="10287000" cy="520700"/>
          </a:xfrm>
        </p:spPr>
        <p:txBody>
          <a:bodyPr>
            <a:noAutofit/>
          </a:bodyPr>
          <a:lstStyle/>
          <a:p>
            <a:pPr eaLnBrk="1" hangingPunct="1">
              <a:defRPr/>
            </a:pPr>
            <a:r>
              <a:rPr lang="en-US" sz="4000" dirty="0">
                <a:ea typeface="ＭＳ Ｐゴシック" charset="0"/>
                <a:cs typeface="Arial" panose="020B0604020202020204" pitchFamily="34" charset="0"/>
              </a:rPr>
              <a:t>TELPAS Online Training Center Updates</a:t>
            </a:r>
          </a:p>
        </p:txBody>
      </p:sp>
      <p:sp>
        <p:nvSpPr>
          <p:cNvPr id="2458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801C02A2-A80A-4762-9A6C-582A9C0C1C09}" type="slidenum">
              <a:rPr lang="en-US" altLang="en-US">
                <a:solidFill>
                  <a:srgbClr val="FFFFFF"/>
                </a:solidFill>
              </a:rPr>
              <a:pPr defTabSz="457200" fontAlgn="base">
                <a:spcBef>
                  <a:spcPct val="0"/>
                </a:spcBef>
                <a:spcAft>
                  <a:spcPct val="0"/>
                </a:spcAft>
              </a:pPr>
              <a:t>8</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2263451057"/>
      </p:ext>
    </p:extLst>
  </p:cSld>
  <p:clrMapOvr>
    <a:masterClrMapping/>
  </p:clrMapOvr>
  <p:transition xmlns:p14="http://schemas.microsoft.com/office/powerpoint/2010/mai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609602" y="609600"/>
            <a:ext cx="11045825" cy="5181600"/>
          </a:xfrm>
        </p:spPr>
        <p:txBody>
          <a:bodyPr anchor="ctr">
            <a:normAutofit/>
          </a:bodyPr>
          <a:lstStyle/>
          <a:p>
            <a:pPr marL="0" indent="0" eaLnBrk="1" hangingPunct="1">
              <a:buNone/>
              <a:defRPr/>
            </a:pPr>
            <a:r>
              <a:rPr lang="en-US" sz="4500" dirty="0">
                <a:latin typeface="+mj-lt"/>
                <a:ea typeface="MS PGothic" charset="0"/>
                <a:cs typeface="Arial" charset="0"/>
              </a:rPr>
              <a:t>Monitored Calibration Sessions</a:t>
            </a:r>
          </a:p>
          <a:p>
            <a:pPr marL="0" indent="0" eaLnBrk="1" hangingPunct="1">
              <a:buFont typeface="Arial" charset="0"/>
              <a:buChar char="•"/>
              <a:defRPr/>
            </a:pPr>
            <a:r>
              <a:rPr lang="en-US" sz="2200" dirty="0">
                <a:ea typeface="MS PGothic" charset="0"/>
                <a:cs typeface="Arial" charset="0"/>
              </a:rPr>
              <a:t>Monitored calibration sessions must be completed before raters holistically rate their students for TELPAS.</a:t>
            </a:r>
          </a:p>
          <a:p>
            <a:pPr marL="0" indent="0" eaLnBrk="1" hangingPunct="1">
              <a:buFont typeface="Arial" charset="0"/>
              <a:buChar char="•"/>
              <a:defRPr/>
            </a:pPr>
            <a:r>
              <a:rPr lang="en-US" sz="2200" dirty="0">
                <a:ea typeface="MS PGothic" charset="0"/>
                <a:cs typeface="Arial" charset="0"/>
              </a:rPr>
              <a:t>Districts must establish local procedures for verifying the completion of the online basic training course before new raters can access calibration activities.</a:t>
            </a:r>
          </a:p>
          <a:p>
            <a:pPr marL="0" indent="0" eaLnBrk="1" hangingPunct="1">
              <a:buFont typeface="Arial" charset="0"/>
              <a:buChar char="•"/>
              <a:defRPr/>
            </a:pPr>
            <a:r>
              <a:rPr lang="en-US" sz="2200" dirty="0">
                <a:ea typeface="MS PGothic" charset="0"/>
                <a:cs typeface="Arial" charset="0"/>
              </a:rPr>
              <a:t>The number of calibration sessions needed depends on the number of raters that must be trained to rate the ELLs on each campus.</a:t>
            </a:r>
          </a:p>
          <a:p>
            <a:pPr marL="0" indent="0" eaLnBrk="1" hangingPunct="1">
              <a:buFont typeface="Arial" charset="0"/>
              <a:buChar char="•"/>
              <a:defRPr/>
            </a:pPr>
            <a:r>
              <a:rPr lang="en-US" sz="2200" dirty="0">
                <a:ea typeface="MS PGothic" charset="0"/>
                <a:cs typeface="Arial" charset="0"/>
              </a:rPr>
              <a:t>Most raters will need 1-2 hours to complete a calibration set. Raters must finish a calibration set once it is started in the same monitored session.</a:t>
            </a:r>
          </a:p>
          <a:p>
            <a:pPr marL="0" indent="0" eaLnBrk="1" hangingPunct="1">
              <a:buFont typeface="Arial" charset="0"/>
              <a:buChar char="•"/>
              <a:defRPr/>
            </a:pPr>
            <a:r>
              <a:rPr lang="en-US" sz="2200" dirty="0">
                <a:ea typeface="MS PGothic" charset="0"/>
                <a:cs typeface="Arial" charset="0"/>
              </a:rPr>
              <a:t>Local procedures must be established for completion of second calibration set if needed.</a:t>
            </a:r>
          </a:p>
        </p:txBody>
      </p:sp>
      <p:sp>
        <p:nvSpPr>
          <p:cNvPr id="2662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fld id="{138588B5-C94F-4A63-BEC0-2B5976EA1C81}" type="slidenum">
              <a:rPr lang="en-US" altLang="en-US">
                <a:solidFill>
                  <a:srgbClr val="FFFFFF"/>
                </a:solidFill>
              </a:rPr>
              <a:pPr defTabSz="457200" fontAlgn="base">
                <a:spcBef>
                  <a:spcPct val="0"/>
                </a:spcBef>
                <a:spcAft>
                  <a:spcPct val="0"/>
                </a:spcAft>
              </a:pPr>
              <a:t>9</a:t>
            </a:fld>
            <a:endParaRPr lang="en-US" altLang="en-US">
              <a:solidFill>
                <a:srgbClr val="FFFFFF"/>
              </a:solidFill>
            </a:endParaRPr>
          </a:p>
        </p:txBody>
      </p:sp>
      <p:sp>
        <p:nvSpPr>
          <p:cNvPr id="2" name="Footer Placeholder 1"/>
          <p:cNvSpPr>
            <a:spLocks noGrp="1"/>
          </p:cNvSpPr>
          <p:nvPr>
            <p:ph type="ftr" sz="quarter" idx="11"/>
          </p:nvPr>
        </p:nvSpPr>
        <p:spPr/>
        <p:txBody>
          <a:bodyPr/>
          <a:lstStyle/>
          <a:p>
            <a:pPr defTabSz="457200">
              <a:defRPr/>
            </a:pPr>
            <a:r>
              <a:rPr lang="en-US">
                <a:latin typeface="Calibri"/>
              </a:rPr>
              <a:t>TEA Spring 2017 ELL Assessment Update</a:t>
            </a:r>
          </a:p>
        </p:txBody>
      </p:sp>
    </p:spTree>
    <p:extLst>
      <p:ext uri="{BB962C8B-B14F-4D97-AF65-F5344CB8AC3E}">
        <p14:creationId xmlns:p14="http://schemas.microsoft.com/office/powerpoint/2010/main" val="1342719763"/>
      </p:ext>
    </p:extLst>
  </p:cSld>
  <p:clrMapOvr>
    <a:masterClrMapping/>
  </p:clrMapOvr>
  <p:transition xmlns:p14="http://schemas.microsoft.com/office/powerpoint/2010/main" spd="med">
    <p:fade/>
  </p:transition>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docProps/app.xml><?xml version="1.0" encoding="utf-8"?>
<Properties xmlns="http://schemas.openxmlformats.org/officeDocument/2006/extended-properties" xmlns:vt="http://schemas.openxmlformats.org/officeDocument/2006/docPropsVTypes">
  <TotalTime>58</TotalTime>
  <Words>4228</Words>
  <Application>Microsoft Macintosh PowerPoint</Application>
  <PresentationFormat>Custom</PresentationFormat>
  <Paragraphs>494</Paragraphs>
  <Slides>53</Slides>
  <Notes>42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Retrospect</vt:lpstr>
      <vt:lpstr>Spring ELL Assessment Update TETN</vt:lpstr>
      <vt:lpstr>Disclaimer</vt:lpstr>
      <vt:lpstr>Topics</vt:lpstr>
      <vt:lpstr>TELPAS Updates</vt:lpstr>
      <vt:lpstr>PowerPoint Presentation</vt:lpstr>
      <vt:lpstr>TELPAS Online Training Center</vt:lpstr>
      <vt:lpstr>TELPAS Online Training Center Updates</vt:lpstr>
      <vt:lpstr>TELPAS Online Training Center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TELPAS Reading Accommodations Information</vt:lpstr>
      <vt:lpstr>Reports for Monitoring Completion of TELPAS Administrations</vt:lpstr>
      <vt:lpstr>Unsubmit and Do Not Report for Online Tests</vt:lpstr>
      <vt:lpstr>Years in U.S. Schools Data Collection</vt:lpstr>
      <vt:lpstr>Years in U.S. Schools Data Collection</vt:lpstr>
      <vt:lpstr>Data Collection Information</vt:lpstr>
      <vt:lpstr>Final Data Verification Window</vt:lpstr>
      <vt:lpstr>PowerPoint Presentation</vt:lpstr>
      <vt:lpstr>PowerPoint Presentation</vt:lpstr>
      <vt:lpstr>STAAR Updates</vt:lpstr>
      <vt:lpstr>STAAR Participation Decisions</vt:lpstr>
      <vt:lpstr>PowerPoint Presentation</vt:lpstr>
      <vt:lpstr>Language and Vocabulary Supports and Content Supports Classroom Connection</vt:lpstr>
      <vt:lpstr>PowerPoint Presentation</vt:lpstr>
      <vt:lpstr>STAAR ACCESSIBILITY </vt:lpstr>
      <vt:lpstr>Accessibility Features</vt:lpstr>
      <vt:lpstr>Accessibility Features</vt:lpstr>
      <vt:lpstr>Designated Supports Policy Documents</vt:lpstr>
      <vt:lpstr>LPAC as Independent Authority for Decisions</vt:lpstr>
      <vt:lpstr>Accommodation Recommendations for Reading and Writing: Impact on Exit Criteria for ELLs</vt:lpstr>
      <vt:lpstr>STAAR Dictionary Accommodation Policy</vt:lpstr>
      <vt:lpstr>Documenting  Accommodation Decisions for ELLs Receiving Special Education Services</vt:lpstr>
      <vt:lpstr>Suggested Forms for LPAC Use</vt:lpstr>
      <vt:lpstr>STAAR Participation and Accommodation Decisions</vt:lpstr>
      <vt:lpstr>PowerPoint Presentation</vt:lpstr>
      <vt:lpstr>PowerPoint Presentation</vt:lpstr>
      <vt:lpstr>Special Paper Administrations of STAAR with Embedded Supports</vt:lpstr>
      <vt:lpstr>Organizing Test Administrations</vt:lpstr>
      <vt:lpstr>Preparing ELLs for Testing with Designated Supports</vt:lpstr>
      <vt:lpstr>Helping ELLs Understand Test Directions</vt:lpstr>
      <vt:lpstr>STAAR Online Student Tutorials</vt:lpstr>
      <vt:lpstr>Assessing Newly Arrived ELLs Who Know Little English</vt:lpstr>
      <vt:lpstr>Exemption for Qualifying Unschooled Asylees and Refugees</vt:lpstr>
      <vt:lpstr>English I EOC Special Provision TAC §101.1007</vt:lpstr>
      <vt:lpstr>Special Provision</vt:lpstr>
      <vt:lpstr>ELLs with Parental Denials</vt:lpstr>
      <vt:lpstr>PowerPoint Presentation</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ELL Assessment Update TETN</dc:title>
  <dc:creator>Rios, Jose</dc:creator>
  <cp:lastModifiedBy>Karina Chapa</cp:lastModifiedBy>
  <cp:revision>8</cp:revision>
  <cp:lastPrinted>2017-02-06T14:18:04Z</cp:lastPrinted>
  <dcterms:created xsi:type="dcterms:W3CDTF">2017-01-25T20:50:22Z</dcterms:created>
  <dcterms:modified xsi:type="dcterms:W3CDTF">2017-02-09T04:45:25Z</dcterms:modified>
</cp:coreProperties>
</file>